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sldIdLst>
    <p:sldId id="256" r:id="rId5"/>
    <p:sldId id="266" r:id="rId6"/>
    <p:sldId id="257" r:id="rId7"/>
    <p:sldId id="258" r:id="rId8"/>
    <p:sldId id="259" r:id="rId9"/>
    <p:sldId id="262" r:id="rId10"/>
    <p:sldId id="263" r:id="rId11"/>
    <p:sldId id="264" r:id="rId12"/>
    <p:sldId id="267" r:id="rId13"/>
    <p:sldId id="271" r:id="rId14"/>
    <p:sldId id="272" r:id="rId15"/>
    <p:sldId id="273" r:id="rId16"/>
    <p:sldId id="274" r:id="rId17"/>
    <p:sldId id="281" r:id="rId18"/>
    <p:sldId id="280" r:id="rId19"/>
    <p:sldId id="276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9" autoAdjust="0"/>
    <p:restoredTop sz="86357" autoAdjust="0"/>
  </p:normalViewPr>
  <p:slideViewPr>
    <p:cSldViewPr>
      <p:cViewPr varScale="1">
        <p:scale>
          <a:sx n="79" d="100"/>
          <a:sy n="79" d="100"/>
        </p:scale>
        <p:origin x="48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C357CA-9195-481D-8E76-063CE981530F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8AD7C-FAFA-461E-8228-4257008640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90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5A8582-7D6F-4755-A8D8-0ECD7D623521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62852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B6BA4A6B-CD0F-4C95-9834-94E1FDD8D2FB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AE783E8-2B0C-48B0-BC5D-647AFFF69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BA4A6B-CD0F-4C95-9834-94E1FDD8D2FB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783E8-2B0C-48B0-BC5D-647AFFF69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BA4A6B-CD0F-4C95-9834-94E1FDD8D2FB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783E8-2B0C-48B0-BC5D-647AFFF69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BA4A6B-CD0F-4C95-9834-94E1FDD8D2FB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783E8-2B0C-48B0-BC5D-647AFFF69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BA4A6B-CD0F-4C95-9834-94E1FDD8D2FB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783E8-2B0C-48B0-BC5D-647AFFF69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BA4A6B-CD0F-4C95-9834-94E1FDD8D2FB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783E8-2B0C-48B0-BC5D-647AFFF69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BA4A6B-CD0F-4C95-9834-94E1FDD8D2FB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783E8-2B0C-48B0-BC5D-647AFFF69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BA4A6B-CD0F-4C95-9834-94E1FDD8D2FB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783E8-2B0C-48B0-BC5D-647AFFF69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BA4A6B-CD0F-4C95-9834-94E1FDD8D2FB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783E8-2B0C-48B0-BC5D-647AFFF69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BA4A6B-CD0F-4C95-9834-94E1FDD8D2FB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783E8-2B0C-48B0-BC5D-647AFFF69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BA4A6B-CD0F-4C95-9834-94E1FDD8D2FB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E783E8-2B0C-48B0-BC5D-647AFFF69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fld id="{B6BA4A6B-CD0F-4C95-9834-94E1FDD8D2FB}" type="datetimeFigureOut">
              <a:rPr lang="en-US" smtClean="0"/>
              <a:pPr/>
              <a:t>7/10/2016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AE783E8-2B0C-48B0-BC5D-647AFFF69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7.00 Understand marketing and business management.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7.02 </a:t>
            </a:r>
            <a:r>
              <a:rPr lang="en-US" dirty="0" smtClean="0"/>
              <a:t>Apply knowledge of business ownership to establish and continue business operations.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organization </a:t>
            </a:r>
            <a:r>
              <a:rPr lang="en-US" b="1" dirty="0" smtClean="0"/>
              <a:t>owned</a:t>
            </a:r>
            <a:r>
              <a:rPr lang="en-US" dirty="0" smtClean="0"/>
              <a:t> by one or more shareholders and </a:t>
            </a:r>
            <a:r>
              <a:rPr lang="en-US" b="1" dirty="0" smtClean="0"/>
              <a:t>managed</a:t>
            </a:r>
            <a:r>
              <a:rPr lang="en-US" dirty="0" smtClean="0"/>
              <a:t> by a board of directors.</a:t>
            </a:r>
          </a:p>
          <a:p>
            <a:r>
              <a:rPr lang="en-US" dirty="0" smtClean="0"/>
              <a:t>Ownership</a:t>
            </a:r>
          </a:p>
          <a:p>
            <a:pPr lvl="1"/>
            <a:r>
              <a:rPr lang="en-US" dirty="0" smtClean="0"/>
              <a:t>Determined by purchase of stock</a:t>
            </a:r>
          </a:p>
          <a:p>
            <a:pPr lvl="1"/>
            <a:r>
              <a:rPr lang="en-US" dirty="0" smtClean="0"/>
              <a:t>A stockholder, or shareholder, owns a ‘piece’ of the company</a:t>
            </a:r>
          </a:p>
          <a:p>
            <a:pPr lvl="1"/>
            <a:r>
              <a:rPr lang="en-US" dirty="0" smtClean="0"/>
              <a:t>One share of common stock equals one vote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848600" cy="4144963"/>
          </a:xfrm>
        </p:spPr>
        <p:txBody>
          <a:bodyPr/>
          <a:lstStyle/>
          <a:p>
            <a:r>
              <a:rPr lang="en-US" dirty="0" smtClean="0"/>
              <a:t>Easier to obtain capital</a:t>
            </a:r>
          </a:p>
          <a:p>
            <a:r>
              <a:rPr lang="en-US" dirty="0" smtClean="0"/>
              <a:t>Limited liability for shareholders</a:t>
            </a:r>
          </a:p>
          <a:p>
            <a:r>
              <a:rPr lang="en-US" dirty="0" smtClean="0"/>
              <a:t>Life of the corporation is unlimited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Double taxation (profits and earnings)</a:t>
            </a:r>
          </a:p>
          <a:p>
            <a:r>
              <a:rPr lang="en-US" dirty="0" smtClean="0"/>
              <a:t>Government regulations and legal restrictions</a:t>
            </a:r>
          </a:p>
          <a:p>
            <a:r>
              <a:rPr lang="en-US" dirty="0" smtClean="0"/>
              <a:t>Decision-making shared among managers, board of directors, and shareholders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Specialized Corporations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Subchapter S (S-corporation)</a:t>
            </a:r>
          </a:p>
          <a:p>
            <a:pPr lvl="1"/>
            <a:r>
              <a:rPr lang="en-US" dirty="0" smtClean="0"/>
              <a:t>treats partners as individuals by taxing them once</a:t>
            </a:r>
          </a:p>
          <a:p>
            <a:r>
              <a:rPr lang="en-US" dirty="0" smtClean="0"/>
              <a:t>Limited Liability Company</a:t>
            </a:r>
          </a:p>
          <a:p>
            <a:pPr lvl="1"/>
            <a:r>
              <a:rPr lang="en-US" dirty="0" smtClean="0"/>
              <a:t>Provides limited liability protection for owners</a:t>
            </a:r>
          </a:p>
          <a:p>
            <a:r>
              <a:rPr lang="en-US" dirty="0" smtClean="0"/>
              <a:t>Nonprofit corporation</a:t>
            </a:r>
            <a:endParaRPr lang="en-US" dirty="0"/>
          </a:p>
          <a:p>
            <a:pPr lvl="1"/>
            <a:r>
              <a:rPr lang="en-US" dirty="0" smtClean="0"/>
              <a:t>A group of people who join to do some activity that benefits the public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Corporation Terms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MERGER: Two individual businesses that combine to form one </a:t>
            </a:r>
            <a:r>
              <a:rPr lang="en-US" sz="2400" dirty="0" smtClean="0"/>
              <a:t>organization</a:t>
            </a:r>
          </a:p>
          <a:p>
            <a:r>
              <a:rPr lang="en-US" sz="2400" dirty="0"/>
              <a:t>CONSOLIDATION: A form of business growth in which a corporation acquires many smaller companies </a:t>
            </a:r>
            <a:endParaRPr lang="en-US" sz="2400" dirty="0" smtClean="0"/>
          </a:p>
          <a:p>
            <a:r>
              <a:rPr lang="en-US" sz="2400" dirty="0" smtClean="0"/>
              <a:t>EXPANSION: </a:t>
            </a:r>
            <a:r>
              <a:rPr lang="en-US" sz="2400" dirty="0"/>
              <a:t>A business strategy in which growth is obtained by increasing the number of stores in which customers can buy a company's products and services. </a:t>
            </a:r>
          </a:p>
        </p:txBody>
      </p:sp>
    </p:spTree>
    <p:extLst>
      <p:ext uri="{BB962C8B-B14F-4D97-AF65-F5344CB8AC3E}">
        <p14:creationId xmlns:p14="http://schemas.microsoft.com/office/powerpoint/2010/main" val="2907914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Types of Corporations continued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057400"/>
            <a:ext cx="8001000" cy="4038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Public-established for a governmental purposes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 smtClean="0"/>
              <a:t>Examples</a:t>
            </a:r>
          </a:p>
          <a:p>
            <a:pPr lvl="2" eaLnBrk="1" hangingPunct="1"/>
            <a:r>
              <a:rPr lang="en-US" sz="2000" dirty="0" smtClean="0"/>
              <a:t>National Science Foundation</a:t>
            </a:r>
          </a:p>
          <a:p>
            <a:pPr lvl="2" eaLnBrk="1" hangingPunct="1"/>
            <a:r>
              <a:rPr lang="en-US" sz="2000" dirty="0" smtClean="0"/>
              <a:t>Export-Import Bank of the United States</a:t>
            </a:r>
          </a:p>
          <a:p>
            <a:pPr eaLnBrk="1" hangingPunct="1"/>
            <a:r>
              <a:rPr lang="en-US" sz="2800" dirty="0" smtClean="0"/>
              <a:t>Private-established by individuals for business or charitable purposes.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dirty="0" smtClean="0"/>
              <a:t>Examples</a:t>
            </a:r>
          </a:p>
          <a:p>
            <a:pPr lvl="2" eaLnBrk="1" hangingPunct="1"/>
            <a:r>
              <a:rPr lang="en-US" sz="2000" dirty="0" smtClean="0"/>
              <a:t>Enterprise Rent-A-Car</a:t>
            </a:r>
          </a:p>
          <a:p>
            <a:pPr lvl="2" eaLnBrk="1" hangingPunct="1"/>
            <a:r>
              <a:rPr lang="en-US" sz="2000" dirty="0" smtClean="0"/>
              <a:t>American Cancer Society</a:t>
            </a:r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  <a:p>
            <a:pPr eaLnBrk="1" hangingPunct="1"/>
            <a:endParaRPr lang="en-US" sz="2800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BE893F-1D45-4FC6-A5F1-1096D13AE77D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  <p:transition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9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9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9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9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6" grpId="0" autoUpdateAnimBg="0"/>
      <p:bldP spid="16998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Franchise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848600" cy="3886200"/>
          </a:xfrm>
        </p:spPr>
        <p:txBody>
          <a:bodyPr/>
          <a:lstStyle/>
          <a:p>
            <a:r>
              <a:rPr lang="en-US" sz="2700" dirty="0" smtClean="0"/>
              <a:t>Permission to operate a business to sell products and services in a set way</a:t>
            </a:r>
          </a:p>
          <a:p>
            <a:r>
              <a:rPr lang="en-US" sz="2700" dirty="0" smtClean="0"/>
              <a:t>Begins with a parent company who owns the product or service and grants the right to another business</a:t>
            </a:r>
          </a:p>
          <a:p>
            <a:r>
              <a:rPr lang="en-US" sz="2700" b="1" dirty="0" smtClean="0"/>
              <a:t>Franchiser</a:t>
            </a:r>
            <a:r>
              <a:rPr lang="en-US" sz="2700" dirty="0" smtClean="0"/>
              <a:t>: the company that owns the product</a:t>
            </a:r>
          </a:p>
          <a:p>
            <a:r>
              <a:rPr lang="en-US" sz="2700" b="1" smtClean="0"/>
              <a:t>Franchisee</a:t>
            </a:r>
            <a:r>
              <a:rPr lang="en-US" sz="2700" dirty="0" smtClean="0"/>
              <a:t>: the company purchasing the right to run the business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Franchises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Business-format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Requires franchisee to sell products or service in a specific format</a:t>
            </a:r>
          </a:p>
          <a:p>
            <a:pPr lvl="1">
              <a:lnSpc>
                <a:spcPct val="80000"/>
              </a:lnSpc>
              <a:buNone/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Product </a:t>
            </a:r>
            <a:r>
              <a:rPr lang="en-US" dirty="0"/>
              <a:t>trade-name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Allows franchisee to sell specific products. This format is usually formed by automobile, appliance, and petroleum product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Ownership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Sole Proprietorship</a:t>
            </a:r>
          </a:p>
          <a:p>
            <a:r>
              <a:rPr lang="en-US" sz="3600" dirty="0" smtClean="0"/>
              <a:t>Partnership</a:t>
            </a:r>
          </a:p>
          <a:p>
            <a:r>
              <a:rPr lang="en-US" sz="3600" dirty="0" smtClean="0"/>
              <a:t>Corporation</a:t>
            </a:r>
          </a:p>
          <a:p>
            <a:r>
              <a:rPr lang="en-US" sz="3600" dirty="0" smtClean="0"/>
              <a:t>Franchise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Sole proprietorship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business owned and run by one person</a:t>
            </a:r>
          </a:p>
          <a:p>
            <a:r>
              <a:rPr lang="en-US" dirty="0" smtClean="0"/>
              <a:t>The business is typically managed by the owner.</a:t>
            </a:r>
          </a:p>
          <a:p>
            <a:r>
              <a:rPr lang="en-US" dirty="0" smtClean="0"/>
              <a:t>Formation varies by state.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to start up</a:t>
            </a:r>
          </a:p>
          <a:p>
            <a:r>
              <a:rPr lang="en-US" dirty="0" smtClean="0"/>
              <a:t>Complete control of the business</a:t>
            </a:r>
          </a:p>
          <a:p>
            <a:r>
              <a:rPr lang="en-US" dirty="0" smtClean="0"/>
              <a:t>Owner receives all the profits</a:t>
            </a:r>
          </a:p>
          <a:p>
            <a:r>
              <a:rPr lang="en-US" dirty="0" smtClean="0"/>
              <a:t>Limited taxes (one time taxation)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 capital (money)</a:t>
            </a:r>
          </a:p>
          <a:p>
            <a:r>
              <a:rPr lang="en-US" dirty="0" smtClean="0"/>
              <a:t>Unlimited liability (responsible for ALL debt)</a:t>
            </a:r>
          </a:p>
          <a:p>
            <a:r>
              <a:rPr lang="en-US" dirty="0" smtClean="0"/>
              <a:t>The business is limited to the lifetime of the owner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business owned and controlled by two or more people who have entered a written agreement</a:t>
            </a:r>
          </a:p>
          <a:p>
            <a:r>
              <a:rPr lang="en-US" dirty="0" smtClean="0"/>
              <a:t>The management of the company depends on the partnership agreement.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capital and credit available than a sole proprietorship </a:t>
            </a:r>
          </a:p>
          <a:p>
            <a:r>
              <a:rPr lang="en-US" dirty="0" smtClean="0"/>
              <a:t>Combined resources (money, expertise)</a:t>
            </a:r>
          </a:p>
          <a:p>
            <a:r>
              <a:rPr lang="en-US" dirty="0" smtClean="0"/>
              <a:t>Shared management responsibilities</a:t>
            </a:r>
          </a:p>
          <a:p>
            <a:r>
              <a:rPr lang="en-US" dirty="0" smtClean="0"/>
              <a:t>Shared risk</a:t>
            </a:r>
          </a:p>
          <a:p>
            <a:r>
              <a:rPr lang="en-US" dirty="0" smtClean="0"/>
              <a:t>Work load easier to manage than a sole proprietorship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Profits are shared</a:t>
            </a:r>
          </a:p>
          <a:p>
            <a:r>
              <a:rPr lang="en-US" dirty="0" smtClean="0"/>
              <a:t>Responsible for each others decisions</a:t>
            </a:r>
          </a:p>
          <a:p>
            <a:r>
              <a:rPr lang="en-US" dirty="0" smtClean="0"/>
              <a:t>Potential for disagreement among partners</a:t>
            </a:r>
          </a:p>
          <a:p>
            <a:r>
              <a:rPr lang="en-US" dirty="0" smtClean="0"/>
              <a:t>Unlimited liability (depending on type)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Limited Liability Partnership</a:t>
            </a:r>
          </a:p>
          <a:p>
            <a:pPr lvl="1"/>
            <a:r>
              <a:rPr lang="en-US" dirty="0" smtClean="0"/>
              <a:t>Identifies some investors who cannot lose more than the amount of their investment</a:t>
            </a:r>
          </a:p>
          <a:p>
            <a:pPr lvl="1"/>
            <a:r>
              <a:rPr lang="en-US" dirty="0" smtClean="0"/>
              <a:t>Investors are not allowed to participate in the day-to-day business management</a:t>
            </a:r>
          </a:p>
          <a:p>
            <a:pPr lvl="0"/>
            <a:r>
              <a:rPr lang="en-US" u="sng" dirty="0"/>
              <a:t>General </a:t>
            </a:r>
            <a:r>
              <a:rPr lang="en-US" u="sng" dirty="0" smtClean="0"/>
              <a:t>Partnerships – </a:t>
            </a:r>
            <a:r>
              <a:rPr lang="en-US" dirty="0" smtClean="0"/>
              <a:t>a partner </a:t>
            </a:r>
            <a:r>
              <a:rPr lang="en-US" dirty="0"/>
              <a:t>plays an active role and has unlimited liability (every partnership must have at least one general partner).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ypen design template">
  <a:themeElements>
    <a:clrScheme name="Default Design 4">
      <a:dk1>
        <a:srgbClr val="000000"/>
      </a:dk1>
      <a:lt1>
        <a:srgbClr val="FFFFFF"/>
      </a:lt1>
      <a:dk2>
        <a:srgbClr val="5A867B"/>
      </a:dk2>
      <a:lt2>
        <a:srgbClr val="B7D760"/>
      </a:lt2>
      <a:accent1>
        <a:srgbClr val="F1F3CF"/>
      </a:accent1>
      <a:accent2>
        <a:srgbClr val="E9CC7A"/>
      </a:accent2>
      <a:accent3>
        <a:srgbClr val="FFFFFF"/>
      </a:accent3>
      <a:accent4>
        <a:srgbClr val="000000"/>
      </a:accent4>
      <a:accent5>
        <a:srgbClr val="F7F8E4"/>
      </a:accent5>
      <a:accent6>
        <a:srgbClr val="D3B96E"/>
      </a:accent6>
      <a:hlink>
        <a:srgbClr val="D1B4C8"/>
      </a:hlink>
      <a:folHlink>
        <a:srgbClr val="96C8D1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7461345FCCFE4897A4F7E607D2741D" ma:contentTypeVersion="2" ma:contentTypeDescription="Create a new document." ma:contentTypeScope="" ma:versionID="00272bb5a3dc488cba8f3f02ed282aff">
  <xsd:schema xmlns:xsd="http://www.w3.org/2001/XMLSchema" xmlns:xs="http://www.w3.org/2001/XMLSchema" xmlns:p="http://schemas.microsoft.com/office/2006/metadata/properties" xmlns:ns2="d6397781-843a-4ceb-b190-a2ff7b84c75a" targetNamespace="http://schemas.microsoft.com/office/2006/metadata/properties" ma:root="true" ma:fieldsID="c180be9e52c5b02ec30559fc76c32e9a" ns2:_="">
    <xsd:import namespace="d6397781-843a-4ceb-b190-a2ff7b84c75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397781-843a-4ceb-b190-a2ff7b84c75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3F37AA-CE16-4F85-90D5-E8DCA4756B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544C38-1148-4E65-A218-3CAEB9228F7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d6397781-843a-4ceb-b190-a2ff7b84c75a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30C480FD-5AF6-4B49-8B22-56516C4A1F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397781-843a-4ceb-b190-a2ff7b84c7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Playpen design template</Template>
  <TotalTime>69</TotalTime>
  <Words>535</Words>
  <Application>Microsoft Office PowerPoint</Application>
  <PresentationFormat>On-screen Show (4:3)</PresentationFormat>
  <Paragraphs>86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Tahoma</vt:lpstr>
      <vt:lpstr>Wingdings</vt:lpstr>
      <vt:lpstr>Playpen design template</vt:lpstr>
      <vt:lpstr>7.00 Understand marketing and business management.</vt:lpstr>
      <vt:lpstr>Business Ownership</vt:lpstr>
      <vt:lpstr>Sole proprietorship</vt:lpstr>
      <vt:lpstr>Advantages</vt:lpstr>
      <vt:lpstr>Disadvantages</vt:lpstr>
      <vt:lpstr>Partnership</vt:lpstr>
      <vt:lpstr>Advantages</vt:lpstr>
      <vt:lpstr>Disadvantages</vt:lpstr>
      <vt:lpstr>Types of Partnerships</vt:lpstr>
      <vt:lpstr>Corporations</vt:lpstr>
      <vt:lpstr>Advantages</vt:lpstr>
      <vt:lpstr>Disadvantages</vt:lpstr>
      <vt:lpstr>Specialized Corporations</vt:lpstr>
      <vt:lpstr>Corporation Terms </vt:lpstr>
      <vt:lpstr>Types of Corporations continued</vt:lpstr>
      <vt:lpstr>Franchise</vt:lpstr>
      <vt:lpstr>Types of Franchises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 the nature of business.</dc:title>
  <dc:creator>lmcswain</dc:creator>
  <cp:lastModifiedBy>Peck, Deanna C.</cp:lastModifiedBy>
  <cp:revision>20</cp:revision>
  <dcterms:created xsi:type="dcterms:W3CDTF">2011-02-21T19:42:43Z</dcterms:created>
  <dcterms:modified xsi:type="dcterms:W3CDTF">2016-07-10T17:50:40Z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0x010100F17461345FCCFE4897A4F7E607D2741D</vt:lpwstr>
  </property>
</Properties>
</file>