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8D75BF4-B375-44D0-B033-D881B1A5E1FA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7.00 Understanding marketing and business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7.03 </a:t>
            </a:r>
            <a:r>
              <a:rPr lang="en-US" dirty="0" smtClean="0"/>
              <a:t>Understand the leadership and management.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7620000" cy="4626547"/>
          </a:xfrm>
        </p:spPr>
        <p:txBody>
          <a:bodyPr>
            <a:noAutofit/>
          </a:bodyPr>
          <a:lstStyle/>
          <a:p>
            <a:r>
              <a:rPr lang="en-US" dirty="0" smtClean="0"/>
              <a:t>Executives are top-level managers</a:t>
            </a:r>
          </a:p>
          <a:p>
            <a:r>
              <a:rPr lang="en-US" dirty="0" smtClean="0"/>
              <a:t>Responsible for the direction and the success of the business (controlling)</a:t>
            </a:r>
          </a:p>
          <a:p>
            <a:r>
              <a:rPr lang="en-US" dirty="0" smtClean="0"/>
              <a:t>Set long-term goals (planning)</a:t>
            </a:r>
          </a:p>
          <a:p>
            <a:r>
              <a:rPr lang="en-US" dirty="0" smtClean="0"/>
              <a:t>Held accountable for profitability &amp; success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CEO (Chief Executive Officer</a:t>
            </a:r>
          </a:p>
          <a:p>
            <a:pPr lvl="1"/>
            <a:r>
              <a:rPr lang="en-US" dirty="0" smtClean="0"/>
              <a:t>President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Top Management</a:t>
            </a:r>
            <a:endParaRPr lang="en-US" sz="6000" dirty="0"/>
          </a:p>
        </p:txBody>
      </p:sp>
      <p:pic>
        <p:nvPicPr>
          <p:cNvPr id="9218" name="Picture 2" descr="C:\Documents and Settings\lmcswain\Local Settings\Temporary Internet Files\Content.IE5\IJZ2RIN3\MC9004392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2819400" cy="2115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Mid-managers are specialists</a:t>
            </a:r>
          </a:p>
          <a:p>
            <a:r>
              <a:rPr lang="en-US" dirty="0" smtClean="0"/>
              <a:t>Responsible for specific parts of the business</a:t>
            </a:r>
          </a:p>
          <a:p>
            <a:r>
              <a:rPr lang="en-US" dirty="0" smtClean="0"/>
              <a:t>Devoted to the organizing, staffing, and implementing functions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Marketing Manager</a:t>
            </a:r>
          </a:p>
          <a:p>
            <a:pPr lvl="1"/>
            <a:r>
              <a:rPr lang="en-US" dirty="0" smtClean="0"/>
              <a:t>Information Technology Manager</a:t>
            </a:r>
          </a:p>
          <a:p>
            <a:pPr lvl="1"/>
            <a:r>
              <a:rPr lang="en-US" dirty="0" smtClean="0"/>
              <a:t>Customer Service Manager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Mid-Management</a:t>
            </a:r>
            <a:endParaRPr lang="en-US" sz="6000" dirty="0"/>
          </a:p>
        </p:txBody>
      </p:sp>
      <p:pic>
        <p:nvPicPr>
          <p:cNvPr id="10242" name="Picture 2" descr="C:\Documents and Settings\lmcswain\Local Settings\Temporary Internet Files\Content.IE5\GNUHOG5H\MC900060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05200"/>
            <a:ext cx="1720596" cy="2396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3834384"/>
          </a:xfrm>
        </p:spPr>
        <p:txBody>
          <a:bodyPr/>
          <a:lstStyle/>
          <a:p>
            <a:r>
              <a:rPr lang="en-US" dirty="0" smtClean="0"/>
              <a:t>First level of management</a:t>
            </a:r>
          </a:p>
          <a:p>
            <a:r>
              <a:rPr lang="en-US" dirty="0" smtClean="0"/>
              <a:t>Responsible for the routine work of a group of employees</a:t>
            </a:r>
          </a:p>
          <a:p>
            <a:r>
              <a:rPr lang="en-US" dirty="0" smtClean="0"/>
              <a:t>Evaluate the work of the employees</a:t>
            </a:r>
          </a:p>
          <a:p>
            <a:r>
              <a:rPr lang="en-US" dirty="0" smtClean="0"/>
              <a:t>Implement the plans set forth by executives and mid-managers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Supervisors (First Line)</a:t>
            </a:r>
            <a:endParaRPr lang="en-US" sz="6000" dirty="0"/>
          </a:p>
        </p:txBody>
      </p:sp>
      <p:pic>
        <p:nvPicPr>
          <p:cNvPr id="11266" name="Picture 2" descr="C:\Documents and Settings\lmcswain\Local Settings\Temporary Internet Files\Content.IE5\WEDOGFB7\MC9000159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7200"/>
            <a:ext cx="2738163" cy="2117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2691384"/>
          </a:xfrm>
        </p:spPr>
        <p:txBody>
          <a:bodyPr/>
          <a:lstStyle/>
          <a:p>
            <a:r>
              <a:rPr lang="en-US" dirty="0" smtClean="0"/>
              <a:t>Management is the process of accomplishing the goals of an organization through the effective use of people and other resources.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Management</a:t>
            </a:r>
            <a:endParaRPr lang="en-US" sz="6000" dirty="0"/>
          </a:p>
        </p:txBody>
      </p:sp>
      <p:pic>
        <p:nvPicPr>
          <p:cNvPr id="1031" name="Picture 7" descr="C:\Documents and Settings\lmcswain\Local Settings\Temporary Internet Files\Content.IE5\SYOKZJ2H\MC900055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743200" cy="2839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4572000" cy="462654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Planning</a:t>
            </a:r>
          </a:p>
          <a:p>
            <a:r>
              <a:rPr lang="en-US" sz="4400" dirty="0" smtClean="0"/>
              <a:t>Organizing</a:t>
            </a:r>
          </a:p>
          <a:p>
            <a:r>
              <a:rPr lang="en-US" sz="4400" dirty="0" smtClean="0"/>
              <a:t>Staffing</a:t>
            </a:r>
          </a:p>
          <a:p>
            <a:r>
              <a:rPr lang="en-US" sz="4400" dirty="0" smtClean="0"/>
              <a:t>Directing</a:t>
            </a:r>
            <a:endParaRPr lang="en-US" sz="4400" dirty="0" smtClean="0"/>
          </a:p>
          <a:p>
            <a:r>
              <a:rPr lang="en-US" sz="4400" dirty="0" smtClean="0"/>
              <a:t>Controlling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5 Functions of Management</a:t>
            </a:r>
            <a:endParaRPr lang="en-US" sz="5400" dirty="0"/>
          </a:p>
        </p:txBody>
      </p:sp>
      <p:pic>
        <p:nvPicPr>
          <p:cNvPr id="2055" name="Picture 7" descr="C:\Documents and Settings\lmcswain\Local Settings\Temporary Internet Files\Content.IE5\BPC5FQC6\MC900055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133600"/>
            <a:ext cx="328399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6705600" cy="4626547"/>
          </a:xfrm>
        </p:spPr>
        <p:txBody>
          <a:bodyPr/>
          <a:lstStyle/>
          <a:p>
            <a:r>
              <a:rPr lang="en-US" sz="4000" dirty="0" smtClean="0"/>
              <a:t>The planning function involves… </a:t>
            </a:r>
          </a:p>
          <a:p>
            <a:pPr lvl="1"/>
            <a:r>
              <a:rPr lang="en-US" sz="4000" dirty="0" smtClean="0"/>
              <a:t>Analyzing information</a:t>
            </a:r>
          </a:p>
          <a:p>
            <a:pPr lvl="1"/>
            <a:r>
              <a:rPr lang="en-US" sz="4000" dirty="0" smtClean="0"/>
              <a:t>Setting goals</a:t>
            </a:r>
          </a:p>
          <a:p>
            <a:pPr lvl="1"/>
            <a:r>
              <a:rPr lang="en-US" sz="4000" dirty="0" smtClean="0"/>
              <a:t>Making decisions to accomplish the goals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Planning</a:t>
            </a:r>
            <a:endParaRPr lang="en-US" sz="6600" dirty="0"/>
          </a:p>
        </p:txBody>
      </p:sp>
      <p:pic>
        <p:nvPicPr>
          <p:cNvPr id="3074" name="Picture 2" descr="C:\Documents and Settings\lmcswain\Local Settings\Temporary Internet Files\Content.IE5\HIJJE0LZ\MC9000787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09800"/>
            <a:ext cx="213138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organizing function involves…</a:t>
            </a:r>
          </a:p>
          <a:p>
            <a:pPr lvl="1"/>
            <a:r>
              <a:rPr lang="en-US" sz="4000" dirty="0" smtClean="0"/>
              <a:t>Identifying the work &amp; resources needed to achieve the goals of the business that have been set in the planning stage.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Organizing</a:t>
            </a:r>
            <a:endParaRPr lang="en-US" sz="6000" dirty="0"/>
          </a:p>
        </p:txBody>
      </p:sp>
      <p:pic>
        <p:nvPicPr>
          <p:cNvPr id="4098" name="Picture 2" descr="C:\Documents and Settings\lmcswain\Local Settings\Temporary Internet Files\Content.IE5\WEDOGFB7\MC9002972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6172200" cy="46265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staffing function includes the activities involved in…</a:t>
            </a:r>
          </a:p>
          <a:p>
            <a:pPr lvl="1"/>
            <a:r>
              <a:rPr lang="en-US" sz="3600" dirty="0" smtClean="0"/>
              <a:t>Obtaining the employees</a:t>
            </a:r>
          </a:p>
          <a:p>
            <a:pPr lvl="1"/>
            <a:r>
              <a:rPr lang="en-US" sz="3600" dirty="0" smtClean="0"/>
              <a:t>Training the employees</a:t>
            </a:r>
          </a:p>
          <a:p>
            <a:pPr lvl="1"/>
            <a:r>
              <a:rPr lang="en-US" sz="3600" dirty="0" smtClean="0"/>
              <a:t>Compensating the employees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Staffing</a:t>
            </a:r>
            <a:endParaRPr lang="en-US" sz="6600" dirty="0"/>
          </a:p>
        </p:txBody>
      </p:sp>
      <p:pic>
        <p:nvPicPr>
          <p:cNvPr id="5122" name="Picture 2" descr="C:\Documents and Settings\lmcswain\Local Settings\Temporary Internet Files\Content.IE5\WEDOGFB7\MC9002972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95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31485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implementing function involves directing and leading people in order to accomplish the goals set out in the planning stage.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Directing</a:t>
            </a:r>
            <a:endParaRPr lang="en-US" sz="6000" dirty="0"/>
          </a:p>
        </p:txBody>
      </p:sp>
      <p:pic>
        <p:nvPicPr>
          <p:cNvPr id="6147" name="Picture 3" descr="C:\Documents and Settings\lmcswain\Local Settings\Temporary Internet Files\Content.IE5\SYOKZJ2H\MC900300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57600"/>
            <a:ext cx="2033868" cy="245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chemeClr val="tx2"/>
              </a:buClr>
              <a:buSzPct val="70000"/>
            </a:pPr>
            <a:r>
              <a:rPr lang="en-US" sz="4400" dirty="0" smtClean="0"/>
              <a:t>The controlling function is used to determine whether a business is accomplishing its goals that were set in the planning stage.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Controlling</a:t>
            </a:r>
            <a:endParaRPr lang="en-US" sz="6000" dirty="0"/>
          </a:p>
        </p:txBody>
      </p:sp>
      <p:pic>
        <p:nvPicPr>
          <p:cNvPr id="7172" name="Picture 4" descr="C:\Documents and Settings\lmcswain\Local Settings\Temporary Internet Files\Content.IE5\SYOKZJ2H\MC9003638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321343"/>
            <a:ext cx="2788310" cy="2536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1676400"/>
            <a:ext cx="5181600" cy="462654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Top Management</a:t>
            </a:r>
          </a:p>
          <a:p>
            <a:r>
              <a:rPr lang="en-US" sz="4400" dirty="0" smtClean="0"/>
              <a:t>Mid-management</a:t>
            </a:r>
          </a:p>
          <a:p>
            <a:r>
              <a:rPr lang="en-US" sz="4400" dirty="0" smtClean="0"/>
              <a:t>Supervisors (First Line)</a:t>
            </a: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Levels of Management</a:t>
            </a:r>
            <a:endParaRPr lang="en-US" sz="5400" dirty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81000" y="2133600"/>
            <a:ext cx="3124200" cy="3429000"/>
            <a:chOff x="1248" y="240"/>
            <a:chExt cx="4176" cy="3600"/>
          </a:xfrm>
        </p:grpSpPr>
        <p:sp>
          <p:nvSpPr>
            <p:cNvPr id="8197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58FED-86FB-46D8-89FF-69BF6032B3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0B4E2B-6A58-4BE0-A524-7EBF37C57923}">
  <ds:schemaRefs>
    <ds:schemaRef ds:uri="http://purl.org/dc/elements/1.1/"/>
    <ds:schemaRef ds:uri="d6397781-843a-4ceb-b190-a2ff7b84c75a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DFA3430-B9BA-4A0E-8191-8CDC575E5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72</TotalTime>
  <Words>266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Gill Sans MT</vt:lpstr>
      <vt:lpstr>Wingdings 2</vt:lpstr>
      <vt:lpstr>Mountain</vt:lpstr>
      <vt:lpstr>7.00 Understanding marketing and business management</vt:lpstr>
      <vt:lpstr>Management</vt:lpstr>
      <vt:lpstr>5 Functions of Management</vt:lpstr>
      <vt:lpstr>Planning</vt:lpstr>
      <vt:lpstr>Organizing</vt:lpstr>
      <vt:lpstr>Staffing</vt:lpstr>
      <vt:lpstr>Directing</vt:lpstr>
      <vt:lpstr>Controlling</vt:lpstr>
      <vt:lpstr>Levels of Management</vt:lpstr>
      <vt:lpstr>Top Management</vt:lpstr>
      <vt:lpstr>Mid-Management</vt:lpstr>
      <vt:lpstr>Supervisors (First Line)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nature of business</dc:title>
  <dc:creator>lmcswain</dc:creator>
  <cp:lastModifiedBy>Peck, Deanna C.</cp:lastModifiedBy>
  <cp:revision>28</cp:revision>
  <dcterms:created xsi:type="dcterms:W3CDTF">2011-02-23T20:10:43Z</dcterms:created>
  <dcterms:modified xsi:type="dcterms:W3CDTF">2016-07-10T18:58:58Z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