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6D36C-0280-415D-BEAD-427CD0B36EDD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8671D-4176-4229-9710-B5CC25D3C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26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B4A2F-D3FE-44BB-B6C9-9112B32185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9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4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5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51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9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8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6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81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80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7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6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17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1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3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7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0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5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ACD3ADA-CF87-48DE-9D3B-A640A5EA925C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1E7258-9F5A-4652-ACBC-E13F40F93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365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Watermark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Lightly shaded graphic/text that appears behind text</a:t>
            </a:r>
          </a:p>
          <a:p>
            <a:r>
              <a:rPr lang="en-US" dirty="0" smtClean="0"/>
              <a:t>Can be customized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555799"/>
            <a:ext cx="2257697" cy="254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64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Border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Border that goes around the </a:t>
            </a:r>
            <a:r>
              <a:rPr lang="en-US" b="1" dirty="0" smtClean="0"/>
              <a:t>entire page</a:t>
            </a:r>
            <a:endParaRPr lang="en-US" dirty="0" smtClean="0"/>
          </a:p>
          <a:p>
            <a:r>
              <a:rPr lang="en-US" dirty="0" smtClean="0"/>
              <a:t>To adjust the page borders margins, go to Options in the Page Borders dialog box</a:t>
            </a:r>
          </a:p>
        </p:txBody>
      </p:sp>
    </p:spTree>
    <p:extLst>
      <p:ext uri="{BB962C8B-B14F-4D97-AF65-F5344CB8AC3E}">
        <p14:creationId xmlns:p14="http://schemas.microsoft.com/office/powerpoint/2010/main" val="293555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Text Box: </a:t>
            </a:r>
            <a:r>
              <a:rPr lang="en-US" dirty="0"/>
              <a:t>An invisible, formatted box which you can place text or objects</a:t>
            </a:r>
            <a:r>
              <a:rPr lang="en-US" dirty="0" smtClean="0"/>
              <a:t>. </a:t>
            </a:r>
            <a:r>
              <a:rPr lang="en-US" i="1" dirty="0"/>
              <a:t>(John Wiley &amp; Sons, Inc., 2014)</a:t>
            </a:r>
            <a:endParaRPr lang="en-US" dirty="0"/>
          </a:p>
          <a:p>
            <a:r>
              <a:rPr lang="en-US" b="1" dirty="0" smtClean="0"/>
              <a:t>Pull Quote: </a:t>
            </a:r>
            <a:r>
              <a:rPr lang="en-US" dirty="0"/>
              <a:t>A sentence or other text displayed within a box on the page for emphasis and for ease of movement; often used along with drop caps in newsletters, advertisements, and magazines. </a:t>
            </a:r>
            <a:r>
              <a:rPr lang="en-US" i="1" dirty="0" smtClean="0"/>
              <a:t>(</a:t>
            </a:r>
            <a:r>
              <a:rPr lang="en-US" i="1" dirty="0"/>
              <a:t>John Wiley &amp; Sons, Inc., 2014</a:t>
            </a:r>
            <a:r>
              <a:rPr lang="en-US" i="1" dirty="0" smtClean="0"/>
              <a:t>)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73119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Cap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large initial letter that drops down two or more lines at the beginning of a paragraph to indicate that a new block of information is beginning and to give interest to newsletters or magazine articles. </a:t>
            </a:r>
            <a:r>
              <a:rPr lang="en-US" i="1" dirty="0" smtClean="0"/>
              <a:t>(</a:t>
            </a:r>
            <a:r>
              <a:rPr lang="en-US" i="1" dirty="0"/>
              <a:t>John Wiley &amp; Sons, Inc., 2014)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626" t="36403" r="15168" b="18526"/>
          <a:stretch/>
        </p:blipFill>
        <p:spPr>
          <a:xfrm>
            <a:off x="2057400" y="4419600"/>
            <a:ext cx="54864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John Wiley &amp; Sons, Inc. </a:t>
            </a:r>
            <a:r>
              <a:rPr lang="en-US" smtClean="0"/>
              <a:t>(2014). </a:t>
            </a:r>
            <a:r>
              <a:rPr lang="en-US" i="1" dirty="0" smtClean="0"/>
              <a:t>Microsoft Official Academic Course Microsoft Word 2013, Exam 77-418.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 of predefined formatting options that includes theme colors, fonts, and effects</a:t>
            </a:r>
          </a:p>
          <a:p>
            <a:r>
              <a:rPr lang="en-US" dirty="0" smtClean="0"/>
              <a:t>Can be customized and used in other documents</a:t>
            </a:r>
          </a:p>
          <a:p>
            <a:r>
              <a:rPr lang="en-US" dirty="0" smtClean="0"/>
              <a:t>Can apply a theme that is already created</a:t>
            </a:r>
          </a:p>
          <a:p>
            <a:r>
              <a:rPr lang="en-US" dirty="0" smtClean="0"/>
              <a:t>Contain the following elements:</a:t>
            </a:r>
          </a:p>
          <a:p>
            <a:pPr lvl="1"/>
            <a:r>
              <a:rPr lang="en-US" dirty="0" smtClean="0"/>
              <a:t>Theme colors</a:t>
            </a:r>
          </a:p>
          <a:p>
            <a:pPr lvl="1"/>
            <a:r>
              <a:rPr lang="en-US" dirty="0" smtClean="0"/>
              <a:t>Theme fonts</a:t>
            </a:r>
          </a:p>
          <a:p>
            <a:pPr lvl="1"/>
            <a:r>
              <a:rPr lang="en-US" dirty="0" smtClean="0"/>
              <a:t>Theme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55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7848600" cy="4525963"/>
          </a:xfrm>
        </p:spPr>
        <p:txBody>
          <a:bodyPr numCol="1">
            <a:normAutofit/>
          </a:bodyPr>
          <a:lstStyle/>
          <a:p>
            <a:r>
              <a:rPr lang="en-US" dirty="0" smtClean="0"/>
              <a:t>Colors contain:</a:t>
            </a:r>
          </a:p>
          <a:p>
            <a:pPr lvl="1"/>
            <a:r>
              <a:rPr lang="en-US" dirty="0" smtClean="0"/>
              <a:t>4 text/background colors</a:t>
            </a:r>
          </a:p>
          <a:p>
            <a:pPr lvl="1"/>
            <a:r>
              <a:rPr lang="en-US" dirty="0" smtClean="0"/>
              <a:t>6 accent colors</a:t>
            </a:r>
          </a:p>
          <a:p>
            <a:pPr lvl="1"/>
            <a:r>
              <a:rPr lang="en-US" dirty="0" smtClean="0"/>
              <a:t>2 hyperlink colors</a:t>
            </a:r>
          </a:p>
          <a:p>
            <a:r>
              <a:rPr lang="en-US" dirty="0" smtClean="0"/>
              <a:t>Fonts contain:</a:t>
            </a:r>
          </a:p>
          <a:p>
            <a:pPr lvl="1"/>
            <a:r>
              <a:rPr lang="en-US" dirty="0" smtClean="0"/>
              <a:t>Heading font</a:t>
            </a:r>
          </a:p>
          <a:p>
            <a:pPr lvl="1"/>
            <a:r>
              <a:rPr lang="en-US" dirty="0" smtClean="0"/>
              <a:t>Body text font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1136" b="83333"/>
          <a:stretch/>
        </p:blipFill>
        <p:spPr>
          <a:xfrm>
            <a:off x="300446" y="5562600"/>
            <a:ext cx="88392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35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Formatting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 sets that can change the appearance of the entire document </a:t>
            </a:r>
            <a:r>
              <a:rPr lang="en-US" i="1" dirty="0"/>
              <a:t>(John Wiley &amp; Sons, Inc., 2014)</a:t>
            </a:r>
            <a:endParaRPr lang="en-US" dirty="0"/>
          </a:p>
          <a:p>
            <a:r>
              <a:rPr lang="en-US" dirty="0" smtClean="0"/>
              <a:t>Located on the Design Ribbon</a:t>
            </a:r>
          </a:p>
          <a:p>
            <a:r>
              <a:rPr lang="en-US" b="1" dirty="0" smtClean="0"/>
              <a:t>Style Set: </a:t>
            </a:r>
            <a:r>
              <a:rPr lang="en-US" dirty="0" smtClean="0"/>
              <a:t>Pre-defined styles with fonts and paragraph spacing defined </a:t>
            </a:r>
            <a:r>
              <a:rPr lang="en-US" i="1" dirty="0"/>
              <a:t>(John Wiley &amp; Sons, Inc., 2014)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6552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Parts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Ribbon &gt; Text Group &gt; Quick Parts</a:t>
            </a:r>
          </a:p>
          <a:p>
            <a:r>
              <a:rPr lang="en-US" dirty="0" smtClean="0"/>
              <a:t>Building Blocks: contain several built-in reusable content such as text, graphics, and objects</a:t>
            </a:r>
          </a:p>
          <a:p>
            <a:pPr lvl="1"/>
            <a:r>
              <a:rPr lang="en-US" dirty="0" smtClean="0"/>
              <a:t>Often referred to as AutoText (new option within the Quick Parts menu)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79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Building Blocks Organizer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Building Block: </a:t>
            </a:r>
            <a:r>
              <a:rPr lang="en-US" dirty="0"/>
              <a:t>Built-in reusable content such as text, graphics, and objects that can be easily managed and inserted in a document for a quick </a:t>
            </a:r>
            <a:r>
              <a:rPr lang="en-US" dirty="0" smtClean="0"/>
              <a:t>format </a:t>
            </a:r>
            <a:r>
              <a:rPr lang="en-US" i="1" dirty="0"/>
              <a:t>(John Wiley &amp; Sons, Inc., 2014</a:t>
            </a:r>
            <a:r>
              <a:rPr lang="en-US" i="1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2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Equations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&gt; Symbols &gt; Equations</a:t>
            </a:r>
          </a:p>
          <a:p>
            <a:r>
              <a:rPr lang="en-US" dirty="0" smtClean="0"/>
              <a:t>Equations Tools Design Ribbon appears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0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Fields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the Quick Parts menu</a:t>
            </a:r>
          </a:p>
          <a:p>
            <a:r>
              <a:rPr lang="en-US" dirty="0" smtClean="0"/>
              <a:t>Field: placeholder where Word inserts content in a document </a:t>
            </a:r>
          </a:p>
          <a:p>
            <a:r>
              <a:rPr lang="en-US" dirty="0" smtClean="0"/>
              <a:t>Sometimes referred to as field codes and have curly {} brackets surrounding them (Alt+F9)</a:t>
            </a:r>
          </a:p>
          <a:p>
            <a:r>
              <a:rPr lang="en-US" dirty="0" smtClean="0"/>
              <a:t>Dates are automatically updated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233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Refers to the color of the page</a:t>
            </a:r>
          </a:p>
          <a:p>
            <a:r>
              <a:rPr lang="en-US" dirty="0" smtClean="0"/>
              <a:t>Will not print in color</a:t>
            </a:r>
          </a:p>
        </p:txBody>
      </p:sp>
    </p:spTree>
    <p:extLst>
      <p:ext uri="{BB962C8B-B14F-4D97-AF65-F5344CB8AC3E}">
        <p14:creationId xmlns:p14="http://schemas.microsoft.com/office/powerpoint/2010/main" val="52568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189</TotalTime>
  <Words>443</Words>
  <Application>Microsoft Office PowerPoint</Application>
  <PresentationFormat>On-screen Show (4:3)</PresentationFormat>
  <Paragraphs>54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Celestial</vt:lpstr>
      <vt:lpstr>Lesson 7</vt:lpstr>
      <vt:lpstr>Themes</vt:lpstr>
      <vt:lpstr>Themes</vt:lpstr>
      <vt:lpstr>Document Formatting</vt:lpstr>
      <vt:lpstr>Quick Parts</vt:lpstr>
      <vt:lpstr>Building Blocks Organizer</vt:lpstr>
      <vt:lpstr>Inserting Equations</vt:lpstr>
      <vt:lpstr>Inserting Fields</vt:lpstr>
      <vt:lpstr>Background</vt:lpstr>
      <vt:lpstr>Watermark</vt:lpstr>
      <vt:lpstr>Page Border</vt:lpstr>
      <vt:lpstr>Text Box</vt:lpstr>
      <vt:lpstr>Drop Cap</vt:lpstr>
      <vt:lpstr>Source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</dc:title>
  <dc:creator>Caitlin Foss</dc:creator>
  <cp:lastModifiedBy>556 H / z7-8 N / Southers, Donna</cp:lastModifiedBy>
  <cp:revision>15</cp:revision>
  <dcterms:created xsi:type="dcterms:W3CDTF">2013-09-11T12:07:17Z</dcterms:created>
  <dcterms:modified xsi:type="dcterms:W3CDTF">2014-09-26T15:56:24Z</dcterms:modified>
</cp:coreProperties>
</file>