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2355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3556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dirty="0"/>
              </a:p>
            </p:txBody>
          </p:sp>
          <p:sp>
            <p:nvSpPr>
              <p:cNvPr id="23557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dirty="0"/>
              </a:p>
            </p:txBody>
          </p:sp>
        </p:grpSp>
        <p:grpSp>
          <p:nvGrpSpPr>
            <p:cNvPr id="2355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355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dirty="0"/>
              </a:p>
            </p:txBody>
          </p:sp>
          <p:sp>
            <p:nvSpPr>
              <p:cNvPr id="2356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dirty="0"/>
              </a:p>
            </p:txBody>
          </p:sp>
        </p:grpSp>
        <p:sp>
          <p:nvSpPr>
            <p:cNvPr id="23561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dirty="0"/>
            </a:p>
          </p:txBody>
        </p:sp>
        <p:sp>
          <p:nvSpPr>
            <p:cNvPr id="23562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dirty="0"/>
            </a:p>
          </p:txBody>
        </p:sp>
        <p:sp>
          <p:nvSpPr>
            <p:cNvPr id="23563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dirty="0"/>
            </a:p>
          </p:txBody>
        </p:sp>
      </p:grpSp>
      <p:sp>
        <p:nvSpPr>
          <p:cNvPr id="2356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56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3566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02C874B-D76E-49D7-8EB3-EBFB706DA7A8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2356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356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E34AF14-F06E-4DB3-8751-CC670182B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649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2C874B-D76E-49D7-8EB3-EBFB706DA7A8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4AF14-F06E-4DB3-8751-CC670182B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10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2C874B-D76E-49D7-8EB3-EBFB706DA7A8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4AF14-F06E-4DB3-8751-CC670182B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11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2C874B-D76E-49D7-8EB3-EBFB706DA7A8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4AF14-F06E-4DB3-8751-CC670182B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36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2C874B-D76E-49D7-8EB3-EBFB706DA7A8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4AF14-F06E-4DB3-8751-CC670182B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989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2C874B-D76E-49D7-8EB3-EBFB706DA7A8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4AF14-F06E-4DB3-8751-CC670182B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877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2C874B-D76E-49D7-8EB3-EBFB706DA7A8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4AF14-F06E-4DB3-8751-CC670182B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662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2C874B-D76E-49D7-8EB3-EBFB706DA7A8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4AF14-F06E-4DB3-8751-CC670182B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923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2C874B-D76E-49D7-8EB3-EBFB706DA7A8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4AF14-F06E-4DB3-8751-CC670182B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913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2C874B-D76E-49D7-8EB3-EBFB706DA7A8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4AF14-F06E-4DB3-8751-CC670182B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202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2C874B-D76E-49D7-8EB3-EBFB706DA7A8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4AF14-F06E-4DB3-8751-CC670182B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786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dirty="0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dirty="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dirty="0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dirty="0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dirty="0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dirty="0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dirty="0"/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3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A02C874B-D76E-49D7-8EB3-EBFB706DA7A8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2254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2254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E34AF14-F06E-4DB3-8751-CC670182B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929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3.05 Days 4 &amp; 5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905000" y="3886200"/>
            <a:ext cx="8229600" cy="1295400"/>
          </a:xfrm>
        </p:spPr>
        <p:txBody>
          <a:bodyPr/>
          <a:lstStyle/>
          <a:p>
            <a:pPr algn="l"/>
            <a:r>
              <a:rPr lang="en-US" sz="2800" dirty="0"/>
              <a:t>Understand concepts, tools, and strategies used to explore, obtain, and develop in a business career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382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0E384E04-2FE3-47A9-BB7C-31D0762A21F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4400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Organizational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a standard of performance</a:t>
            </a:r>
          </a:p>
          <a:p>
            <a:r>
              <a:rPr lang="en-US" dirty="0" smtClean="0"/>
              <a:t>Act as a basis for planning</a:t>
            </a:r>
          </a:p>
          <a:p>
            <a:r>
              <a:rPr lang="en-US" dirty="0" smtClean="0"/>
              <a:t>Influence organizational structure</a:t>
            </a:r>
          </a:p>
          <a:p>
            <a:r>
              <a:rPr lang="en-US" dirty="0" smtClean="0"/>
              <a:t>Develop employee commitment to the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84E04-2FE3-47A9-BB7C-31D0762A21F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3072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Organizational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/>
              <a:t>Official/strategic goals</a:t>
            </a:r>
          </a:p>
          <a:p>
            <a:r>
              <a:rPr lang="en-US" sz="2400" dirty="0"/>
              <a:t>Tactical/operative goals</a:t>
            </a:r>
          </a:p>
          <a:p>
            <a:r>
              <a:rPr lang="en-US" sz="2400" dirty="0"/>
              <a:t>Operational goals</a:t>
            </a:r>
          </a:p>
          <a:p>
            <a:r>
              <a:rPr lang="en-US" sz="2400" dirty="0"/>
              <a:t>Economic goals</a:t>
            </a:r>
          </a:p>
          <a:p>
            <a:r>
              <a:rPr lang="en-US" sz="2400" dirty="0"/>
              <a:t>Cultural goals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/>
              <a:t>Product goals</a:t>
            </a:r>
          </a:p>
          <a:p>
            <a:r>
              <a:rPr lang="en-US" sz="2400" dirty="0"/>
              <a:t>Consumer goals</a:t>
            </a:r>
          </a:p>
          <a:p>
            <a:r>
              <a:rPr lang="en-US" sz="2400" dirty="0"/>
              <a:t>Secondary goals</a:t>
            </a:r>
          </a:p>
          <a:p>
            <a:r>
              <a:rPr lang="en-US" sz="2400" dirty="0"/>
              <a:t>Order goals</a:t>
            </a:r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AA9C-E130-49BE-9CF3-E8EEF24524A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43200" y="5791201"/>
            <a:ext cx="723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http://www.introduction-to-management.24xls.com/en104</a:t>
            </a:r>
          </a:p>
        </p:txBody>
      </p:sp>
    </p:spTree>
    <p:extLst>
      <p:ext uri="{BB962C8B-B14F-4D97-AF65-F5344CB8AC3E}">
        <p14:creationId xmlns:p14="http://schemas.microsoft.com/office/powerpoint/2010/main" val="14240705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a brief description of a company's fundamental purpose. </a:t>
            </a:r>
          </a:p>
          <a:p>
            <a:r>
              <a:rPr lang="en-US" dirty="0" smtClean="0"/>
              <a:t>Answers the question, "Why do we exist?“</a:t>
            </a:r>
          </a:p>
          <a:p>
            <a:r>
              <a:rPr lang="en-US" dirty="0" smtClean="0"/>
              <a:t>articulates the company's purpose both for those in the organization and for the public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84E04-2FE3-47A9-BB7C-31D0762A21F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3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desired states of affairs or preferred results that organizations attempt to realize and achieve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84E04-2FE3-47A9-BB7C-31D0762A21F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1713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Business objectives are the stated, measurable targets of how to achieve business goals</a:t>
            </a:r>
          </a:p>
          <a:p>
            <a:r>
              <a:rPr lang="en-US" sz="1400" dirty="0"/>
              <a:t>The most effective business objectives meet the following criteria:</a:t>
            </a:r>
          </a:p>
          <a:p>
            <a:r>
              <a:rPr lang="en-US" sz="1400" b="1" dirty="0"/>
              <a:t>S – Specific </a:t>
            </a:r>
            <a:r>
              <a:rPr lang="en-US" sz="1400" dirty="0"/>
              <a:t>– objectives are aimed at what the business does, e.g. a hotel might have an objective of filling 60% of its beds a night during October, an objective specific to that business.</a:t>
            </a:r>
          </a:p>
          <a:p>
            <a:r>
              <a:rPr lang="en-US" sz="1400" b="1" dirty="0"/>
              <a:t>M - Measurable </a:t>
            </a:r>
            <a:r>
              <a:rPr lang="en-US" sz="1400" dirty="0"/>
              <a:t>– the business can put a value to the objective, e.g. €10,000 in sales in the next half year of trading.</a:t>
            </a:r>
          </a:p>
          <a:p>
            <a:r>
              <a:rPr lang="en-US" sz="1400" b="1" dirty="0"/>
              <a:t>A - Agreed</a:t>
            </a:r>
            <a:r>
              <a:rPr lang="en-US" sz="1400" dirty="0"/>
              <a:t> by all those concerned in trying to achieve the objective.</a:t>
            </a:r>
          </a:p>
          <a:p>
            <a:r>
              <a:rPr lang="en-US" sz="1400" b="1" dirty="0"/>
              <a:t>R - Realistic</a:t>
            </a:r>
            <a:r>
              <a:rPr lang="en-US" sz="1400" dirty="0"/>
              <a:t> – the objective should be challenging, but it should also be able to be achieved by the resources available.</a:t>
            </a:r>
          </a:p>
          <a:p>
            <a:r>
              <a:rPr lang="en-US" sz="1400" b="1" dirty="0"/>
              <a:t>T- Time specific</a:t>
            </a:r>
            <a:r>
              <a:rPr lang="en-US" sz="1400" dirty="0"/>
              <a:t> – they have a time limit of when the objective should be achieved, e.g. by the end of the year.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84E04-2FE3-47A9-BB7C-31D0762A21F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57400" y="6400801"/>
            <a:ext cx="556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http://tutor2u.net/business/gcse/organisation_aims_objectives.htm</a:t>
            </a:r>
          </a:p>
        </p:txBody>
      </p:sp>
    </p:spTree>
    <p:extLst>
      <p:ext uri="{BB962C8B-B14F-4D97-AF65-F5344CB8AC3E}">
        <p14:creationId xmlns:p14="http://schemas.microsoft.com/office/powerpoint/2010/main" val="2120947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Activity</a:t>
            </a:r>
            <a:r>
              <a:rPr lang="en-US" sz="2800" dirty="0"/>
              <a:t>(11.1.11)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3 personal SMART goals.</a:t>
            </a:r>
          </a:p>
          <a:p>
            <a:r>
              <a:rPr lang="en-US" dirty="0" smtClean="0"/>
              <a:t>Explain the relationship between business mission, organization goals, and objectives. (3-5 sentences)</a:t>
            </a:r>
          </a:p>
          <a:p>
            <a:r>
              <a:rPr lang="en-US" dirty="0" smtClean="0"/>
              <a:t>Explain the importance of reviewing and revising organizational goals on a regular basis (3-5 sentences)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84E04-2FE3-47A9-BB7C-31D0762A21F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7760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Activity (11.2.2011)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Using the 3.05 Articles, complete the Reading Guide. </a:t>
            </a:r>
          </a:p>
          <a:p>
            <a:r>
              <a:rPr lang="en-US" sz="1800" dirty="0"/>
              <a:t>Complete a Vocabulary Sheet</a:t>
            </a:r>
          </a:p>
          <a:p>
            <a:r>
              <a:rPr lang="en-US" sz="1800" dirty="0" smtClean="0"/>
              <a:t>2.0 3.0 Test Wed., March 1, 2017</a:t>
            </a: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84E04-2FE3-47A9-BB7C-31D0762A21F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8684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Blends 3">
    <a:dk1>
      <a:srgbClr val="000000"/>
    </a:dk1>
    <a:lt1>
      <a:srgbClr val="FFFFFF"/>
    </a:lt1>
    <a:dk2>
      <a:srgbClr val="333399"/>
    </a:dk2>
    <a:lt2>
      <a:srgbClr val="1C1C1C"/>
    </a:lt2>
    <a:accent1>
      <a:srgbClr val="00E4A8"/>
    </a:accent1>
    <a:accent2>
      <a:srgbClr val="FFCF01"/>
    </a:accent2>
    <a:accent3>
      <a:srgbClr val="FFFFFF"/>
    </a:accent3>
    <a:accent4>
      <a:srgbClr val="000000"/>
    </a:accent4>
    <a:accent5>
      <a:srgbClr val="AAEFD1"/>
    </a:accent5>
    <a:accent6>
      <a:srgbClr val="E7BB01"/>
    </a:accent6>
    <a:hlink>
      <a:srgbClr val="FF0000"/>
    </a:hlink>
    <a:folHlink>
      <a:srgbClr val="3333CC"/>
    </a:folHlink>
  </a:clrScheme>
</a:themeOverride>
</file>

<file path=ppt/theme/themeOverride2.xml><?xml version="1.0" encoding="utf-8"?>
<a:themeOverride xmlns:a="http://schemas.openxmlformats.org/drawingml/2006/main">
  <a:clrScheme name="Blends 3">
    <a:dk1>
      <a:srgbClr val="000000"/>
    </a:dk1>
    <a:lt1>
      <a:srgbClr val="FFFFFF"/>
    </a:lt1>
    <a:dk2>
      <a:srgbClr val="333399"/>
    </a:dk2>
    <a:lt2>
      <a:srgbClr val="1C1C1C"/>
    </a:lt2>
    <a:accent1>
      <a:srgbClr val="00E4A8"/>
    </a:accent1>
    <a:accent2>
      <a:srgbClr val="FFCF01"/>
    </a:accent2>
    <a:accent3>
      <a:srgbClr val="FFFFFF"/>
    </a:accent3>
    <a:accent4>
      <a:srgbClr val="000000"/>
    </a:accent4>
    <a:accent5>
      <a:srgbClr val="AAEFD1"/>
    </a:accent5>
    <a:accent6>
      <a:srgbClr val="E7BB01"/>
    </a:accent6>
    <a:hlink>
      <a:srgbClr val="FF0000"/>
    </a:hlink>
    <a:folHlink>
      <a:srgbClr val="3333CC"/>
    </a:folHlink>
  </a:clrScheme>
</a:themeOverride>
</file>

<file path=ppt/theme/themeOverride3.xml><?xml version="1.0" encoding="utf-8"?>
<a:themeOverride xmlns:a="http://schemas.openxmlformats.org/drawingml/2006/main">
  <a:clrScheme name="Blends 3">
    <a:dk1>
      <a:srgbClr val="000000"/>
    </a:dk1>
    <a:lt1>
      <a:srgbClr val="FFFFFF"/>
    </a:lt1>
    <a:dk2>
      <a:srgbClr val="333399"/>
    </a:dk2>
    <a:lt2>
      <a:srgbClr val="1C1C1C"/>
    </a:lt2>
    <a:accent1>
      <a:srgbClr val="00E4A8"/>
    </a:accent1>
    <a:accent2>
      <a:srgbClr val="FFCF01"/>
    </a:accent2>
    <a:accent3>
      <a:srgbClr val="FFFFFF"/>
    </a:accent3>
    <a:accent4>
      <a:srgbClr val="000000"/>
    </a:accent4>
    <a:accent5>
      <a:srgbClr val="AAEFD1"/>
    </a:accent5>
    <a:accent6>
      <a:srgbClr val="E7BB01"/>
    </a:accent6>
    <a:hlink>
      <a:srgbClr val="FF0000"/>
    </a:hlink>
    <a:folHlink>
      <a:srgbClr val="3333CC"/>
    </a:folHlink>
  </a:clrScheme>
</a:themeOverride>
</file>

<file path=ppt/theme/themeOverride4.xml><?xml version="1.0" encoding="utf-8"?>
<a:themeOverride xmlns:a="http://schemas.openxmlformats.org/drawingml/2006/main">
  <a:clrScheme name="Blends 3">
    <a:dk1>
      <a:srgbClr val="000000"/>
    </a:dk1>
    <a:lt1>
      <a:srgbClr val="FFFFFF"/>
    </a:lt1>
    <a:dk2>
      <a:srgbClr val="333399"/>
    </a:dk2>
    <a:lt2>
      <a:srgbClr val="1C1C1C"/>
    </a:lt2>
    <a:accent1>
      <a:srgbClr val="00E4A8"/>
    </a:accent1>
    <a:accent2>
      <a:srgbClr val="FFCF01"/>
    </a:accent2>
    <a:accent3>
      <a:srgbClr val="FFFFFF"/>
    </a:accent3>
    <a:accent4>
      <a:srgbClr val="000000"/>
    </a:accent4>
    <a:accent5>
      <a:srgbClr val="AAEFD1"/>
    </a:accent5>
    <a:accent6>
      <a:srgbClr val="E7BB01"/>
    </a:accent6>
    <a:hlink>
      <a:srgbClr val="FF0000"/>
    </a:hlink>
    <a:folHlink>
      <a:srgbClr val="3333CC"/>
    </a:folHlink>
  </a:clrScheme>
</a:themeOverride>
</file>

<file path=ppt/theme/themeOverride5.xml><?xml version="1.0" encoding="utf-8"?>
<a:themeOverride xmlns:a="http://schemas.openxmlformats.org/drawingml/2006/main">
  <a:clrScheme name="Blends 3">
    <a:dk1>
      <a:srgbClr val="000000"/>
    </a:dk1>
    <a:lt1>
      <a:srgbClr val="FFFFFF"/>
    </a:lt1>
    <a:dk2>
      <a:srgbClr val="333399"/>
    </a:dk2>
    <a:lt2>
      <a:srgbClr val="1C1C1C"/>
    </a:lt2>
    <a:accent1>
      <a:srgbClr val="00E4A8"/>
    </a:accent1>
    <a:accent2>
      <a:srgbClr val="FFCF01"/>
    </a:accent2>
    <a:accent3>
      <a:srgbClr val="FFFFFF"/>
    </a:accent3>
    <a:accent4>
      <a:srgbClr val="000000"/>
    </a:accent4>
    <a:accent5>
      <a:srgbClr val="AAEFD1"/>
    </a:accent5>
    <a:accent6>
      <a:srgbClr val="E7BB01"/>
    </a:accent6>
    <a:hlink>
      <a:srgbClr val="FF0000"/>
    </a:hlink>
    <a:folHlink>
      <a:srgbClr val="3333CC"/>
    </a:folHlink>
  </a:clrScheme>
</a:themeOverride>
</file>

<file path=ppt/theme/themeOverride6.xml><?xml version="1.0" encoding="utf-8"?>
<a:themeOverride xmlns:a="http://schemas.openxmlformats.org/drawingml/2006/main">
  <a:clrScheme name="Blends 3">
    <a:dk1>
      <a:srgbClr val="000000"/>
    </a:dk1>
    <a:lt1>
      <a:srgbClr val="FFFFFF"/>
    </a:lt1>
    <a:dk2>
      <a:srgbClr val="333399"/>
    </a:dk2>
    <a:lt2>
      <a:srgbClr val="1C1C1C"/>
    </a:lt2>
    <a:accent1>
      <a:srgbClr val="00E4A8"/>
    </a:accent1>
    <a:accent2>
      <a:srgbClr val="FFCF01"/>
    </a:accent2>
    <a:accent3>
      <a:srgbClr val="FFFFFF"/>
    </a:accent3>
    <a:accent4>
      <a:srgbClr val="000000"/>
    </a:accent4>
    <a:accent5>
      <a:srgbClr val="AAEFD1"/>
    </a:accent5>
    <a:accent6>
      <a:srgbClr val="E7BB01"/>
    </a:accent6>
    <a:hlink>
      <a:srgbClr val="FF0000"/>
    </a:hlink>
    <a:folHlink>
      <a:srgbClr val="3333CC"/>
    </a:folHlink>
  </a:clrScheme>
</a:themeOverride>
</file>

<file path=ppt/theme/themeOverride7.xml><?xml version="1.0" encoding="utf-8"?>
<a:themeOverride xmlns:a="http://schemas.openxmlformats.org/drawingml/2006/main">
  <a:clrScheme name="Blends 3">
    <a:dk1>
      <a:srgbClr val="000000"/>
    </a:dk1>
    <a:lt1>
      <a:srgbClr val="FFFFFF"/>
    </a:lt1>
    <a:dk2>
      <a:srgbClr val="333399"/>
    </a:dk2>
    <a:lt2>
      <a:srgbClr val="1C1C1C"/>
    </a:lt2>
    <a:accent1>
      <a:srgbClr val="00E4A8"/>
    </a:accent1>
    <a:accent2>
      <a:srgbClr val="FFCF01"/>
    </a:accent2>
    <a:accent3>
      <a:srgbClr val="FFFFFF"/>
    </a:accent3>
    <a:accent4>
      <a:srgbClr val="000000"/>
    </a:accent4>
    <a:accent5>
      <a:srgbClr val="AAEFD1"/>
    </a:accent5>
    <a:accent6>
      <a:srgbClr val="E7BB01"/>
    </a:accent6>
    <a:hlink>
      <a:srgbClr val="FF0000"/>
    </a:hlink>
    <a:folHlink>
      <a:srgbClr val="3333CC"/>
    </a:folHlink>
  </a:clrScheme>
</a:themeOverride>
</file>

<file path=ppt/theme/themeOverride8.xml><?xml version="1.0" encoding="utf-8"?>
<a:themeOverride xmlns:a="http://schemas.openxmlformats.org/drawingml/2006/main">
  <a:clrScheme name="Blends 3">
    <a:dk1>
      <a:srgbClr val="000000"/>
    </a:dk1>
    <a:lt1>
      <a:srgbClr val="FFFFFF"/>
    </a:lt1>
    <a:dk2>
      <a:srgbClr val="333399"/>
    </a:dk2>
    <a:lt2>
      <a:srgbClr val="1C1C1C"/>
    </a:lt2>
    <a:accent1>
      <a:srgbClr val="00E4A8"/>
    </a:accent1>
    <a:accent2>
      <a:srgbClr val="FFCF01"/>
    </a:accent2>
    <a:accent3>
      <a:srgbClr val="FFFFFF"/>
    </a:accent3>
    <a:accent4>
      <a:srgbClr val="000000"/>
    </a:accent4>
    <a:accent5>
      <a:srgbClr val="AAEFD1"/>
    </a:accent5>
    <a:accent6>
      <a:srgbClr val="E7BB01"/>
    </a:accent6>
    <a:hlink>
      <a:srgbClr val="FF0000"/>
    </a:hlink>
    <a:folHlink>
      <a:srgbClr val="3333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364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Tahoma</vt:lpstr>
      <vt:lpstr>Wingdings</vt:lpstr>
      <vt:lpstr>Blends</vt:lpstr>
      <vt:lpstr>3.05 Days 4 &amp; 5</vt:lpstr>
      <vt:lpstr>Functions of Organizational Goals</vt:lpstr>
      <vt:lpstr>Types of Organizational Goals</vt:lpstr>
      <vt:lpstr>Business Mission</vt:lpstr>
      <vt:lpstr>Organizational Goals</vt:lpstr>
      <vt:lpstr>Objectives</vt:lpstr>
      <vt:lpstr>Student Activity(11.1.11)</vt:lpstr>
      <vt:lpstr>Student Activity (11.2.2011)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3.05 Days 4 &amp; 5</dc:title>
  <dc:creator>Campbell, Ylvonnia C.</dc:creator>
  <cp:lastModifiedBy>Regina Blount</cp:lastModifiedBy>
  <cp:revision>2</cp:revision>
  <dcterms:created xsi:type="dcterms:W3CDTF">2016-10-07T16:54:55Z</dcterms:created>
  <dcterms:modified xsi:type="dcterms:W3CDTF">2017-02-24T19:07:34Z</dcterms:modified>
</cp:coreProperties>
</file>