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9" r:id="rId4"/>
    <p:sldId id="260" r:id="rId5"/>
    <p:sldId id="261" r:id="rId6"/>
    <p:sldId id="262" r:id="rId7"/>
    <p:sldId id="270" r:id="rId8"/>
    <p:sldId id="271" r:id="rId9"/>
    <p:sldId id="272" r:id="rId10"/>
    <p:sldId id="273" r:id="rId11"/>
    <p:sldId id="274" r:id="rId12"/>
    <p:sldId id="275" r:id="rId13"/>
    <p:sldId id="266" r:id="rId14"/>
    <p:sldId id="267" r:id="rId15"/>
    <p:sldId id="268" r:id="rId16"/>
    <p:sldId id="269" r:id="rId17"/>
    <p:sldId id="25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077F0-C3E9-44A2-870B-EAB1C514A6BE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892AB-21BE-45AA-8109-5B865C90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26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Formatting a Research Paper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595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TOC?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9"/>
            <a:ext cx="8946541" cy="412620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Table of Contents is a list of the parts of a book or document organized in the order in which the parts appear by page number</a:t>
            </a:r>
          </a:p>
          <a:p>
            <a:r>
              <a:rPr lang="en-US" dirty="0"/>
              <a:t>Appears at the beginning of the </a:t>
            </a:r>
            <a:r>
              <a:rPr lang="en-US" dirty="0" smtClean="0"/>
              <a:t>document</a:t>
            </a:r>
          </a:p>
          <a:p>
            <a:pPr marL="342900" lvl="1" indent="-342900"/>
            <a:r>
              <a:rPr lang="en-US" b="1" dirty="0"/>
              <a:t>Tab Leaders: </a:t>
            </a:r>
            <a:r>
              <a:rPr lang="en-US" dirty="0"/>
              <a:t>symbols that appear in a table of contents between a topic and the corresponding page numbers </a:t>
            </a:r>
            <a:r>
              <a:rPr lang="en-US" i="1" dirty="0"/>
              <a:t>(John Wiley &amp; Sons, Inc., 2014</a:t>
            </a:r>
            <a:r>
              <a:rPr lang="en-US" i="1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7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Easiest way to create TOCs in Word </a:t>
            </a:r>
            <a:r>
              <a:rPr lang="en-US" dirty="0" smtClean="0"/>
              <a:t>2013 </a:t>
            </a:r>
            <a:r>
              <a:rPr lang="en-US" dirty="0"/>
              <a:t>is by using the built-in heading styles</a:t>
            </a:r>
          </a:p>
          <a:p>
            <a:pPr lvl="1"/>
            <a:r>
              <a:rPr lang="en-US" sz="2800" dirty="0"/>
              <a:t>For example, Heading 1, Heading 2, and Heading 3 — to the text that you want to include in the table of contents </a:t>
            </a:r>
          </a:p>
          <a:p>
            <a:pPr lvl="1"/>
            <a:r>
              <a:rPr lang="en-US" sz="2800" dirty="0"/>
              <a:t>Word searches for those headings and then automatically inserts the table of contents into your document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270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vs. Automatic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Manual Table of Contents:</a:t>
            </a:r>
          </a:p>
          <a:p>
            <a:pPr lvl="1"/>
            <a:r>
              <a:rPr lang="en-US" dirty="0" smtClean="0"/>
              <a:t>Allows the user to create and customize a table of contents</a:t>
            </a:r>
          </a:p>
          <a:p>
            <a:r>
              <a:rPr lang="en-US" dirty="0" smtClean="0"/>
              <a:t>Automatic Table of Contents: </a:t>
            </a:r>
          </a:p>
          <a:p>
            <a:pPr lvl="1"/>
            <a:r>
              <a:rPr lang="en-US" dirty="0" smtClean="0"/>
              <a:t>Allows the user to insert a pre-formatted table of contents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845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Usually underlined in blue</a:t>
            </a:r>
          </a:p>
          <a:p>
            <a:pPr lvl="2"/>
            <a:r>
              <a:rPr lang="en-US" dirty="0" smtClean="0"/>
              <a:t>Changes to purple once clicked</a:t>
            </a:r>
          </a:p>
          <a:p>
            <a:pPr lvl="1"/>
            <a:r>
              <a:rPr lang="en-US" dirty="0" smtClean="0"/>
              <a:t>Links to a file, website, email, or place in the document</a:t>
            </a:r>
          </a:p>
          <a:p>
            <a:pPr lvl="2"/>
            <a:r>
              <a:rPr lang="en-US" dirty="0" smtClean="0"/>
              <a:t>Links to email will open Microsoft Outlook</a:t>
            </a:r>
          </a:p>
          <a:p>
            <a:pPr lvl="1"/>
            <a:r>
              <a:rPr lang="en-US" dirty="0" smtClean="0"/>
              <a:t>Can be applied to text or pictures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506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Keyboard </a:t>
            </a:r>
            <a:r>
              <a:rPr lang="en-US" dirty="0" smtClean="0"/>
              <a:t>Shortcut: Ctrl + 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3" t="24262" r="17384" b="35060"/>
          <a:stretch/>
        </p:blipFill>
        <p:spPr bwMode="auto">
          <a:xfrm>
            <a:off x="2777837" y="3348346"/>
            <a:ext cx="6119446" cy="3099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231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To follow a hyperlink, move your mouse over the link, press the control key and click on the link</a:t>
            </a:r>
          </a:p>
          <a:p>
            <a:pPr lvl="1"/>
            <a:r>
              <a:rPr lang="en-US" dirty="0" smtClean="0"/>
              <a:t>To remove a hyperlink, right click and go to </a:t>
            </a:r>
            <a:r>
              <a:rPr lang="en-US" b="1" dirty="0" smtClean="0"/>
              <a:t>Remove Hyperlink</a:t>
            </a:r>
            <a:r>
              <a:rPr lang="en-US" dirty="0" smtClean="0"/>
              <a:t> on the shortcut menu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597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Creates a bookmark (similar to favorites in Internet Explorer)</a:t>
            </a:r>
          </a:p>
          <a:p>
            <a:pPr lvl="1"/>
            <a:r>
              <a:rPr lang="en-US" dirty="0" smtClean="0"/>
              <a:t>Allows you to come back to a particular section of words in the future</a:t>
            </a:r>
          </a:p>
          <a:p>
            <a:pPr lvl="1"/>
            <a:r>
              <a:rPr lang="en-US" dirty="0" smtClean="0"/>
              <a:t>Insert Ribbon &gt; Links Group &gt; Bookmark</a:t>
            </a:r>
          </a:p>
          <a:p>
            <a:pPr lvl="1"/>
            <a:r>
              <a:rPr lang="en-US" dirty="0" smtClean="0"/>
              <a:t>Must begin with a letter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698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John Wiley &amp; Sons, Inc. (</a:t>
            </a:r>
            <a:r>
              <a:rPr lang="en-US" dirty="0" smtClean="0"/>
              <a:t>2014). </a:t>
            </a:r>
            <a:r>
              <a:rPr lang="en-US" i="1" dirty="0"/>
              <a:t>Microsoft Official Academic Course Microsoft Word 2013, Exam 77-418.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84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dirty="0" smtClean="0"/>
              <a:t>Illegal use of someone’s work </a:t>
            </a:r>
            <a:r>
              <a:rPr lang="en-US" i="1" dirty="0"/>
              <a:t>(John Wiley &amp; Sons, Inc., 2014)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828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dirty="0" smtClean="0"/>
              <a:t>Word 2013 has a feature that allows the user to insert correctly formatted citations</a:t>
            </a:r>
          </a:p>
          <a:p>
            <a:pPr marL="742950" lvl="2" indent="-342900"/>
            <a:r>
              <a:rPr lang="en-US" b="1" dirty="0" smtClean="0"/>
              <a:t>Citation: </a:t>
            </a:r>
            <a:r>
              <a:rPr lang="en-US" dirty="0" smtClean="0"/>
              <a:t>Excerpt from the source of information </a:t>
            </a:r>
            <a:r>
              <a:rPr lang="en-US" i="1" dirty="0"/>
              <a:t>(John Wiley &amp; Sons, Inc., </a:t>
            </a:r>
            <a:r>
              <a:rPr lang="en-US" i="1" dirty="0" smtClean="0"/>
              <a:t>2014)</a:t>
            </a:r>
          </a:p>
          <a:p>
            <a:pPr marL="1200150" lvl="3" indent="-342900"/>
            <a:r>
              <a:rPr lang="en-US" dirty="0" smtClean="0"/>
              <a:t>Can be deleted without deleting the source</a:t>
            </a:r>
          </a:p>
          <a:p>
            <a:pPr marL="742950" lvl="2" indent="-342900"/>
            <a:r>
              <a:rPr lang="en-US" b="1" dirty="0" smtClean="0"/>
              <a:t>Source: </a:t>
            </a:r>
            <a:r>
              <a:rPr lang="en-US" dirty="0" smtClean="0"/>
              <a:t>the place in which you retrieved your information from</a:t>
            </a:r>
          </a:p>
          <a:p>
            <a:pPr marL="400050" lvl="2" indent="0">
              <a:buNone/>
            </a:pPr>
            <a:endParaRPr lang="en-US" b="1" dirty="0" smtClean="0"/>
          </a:p>
          <a:p>
            <a:pPr marL="742950" lvl="2" indent="-342900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6266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Cited/Bibliography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b="1" dirty="0" smtClean="0"/>
              <a:t>Works Cited: </a:t>
            </a:r>
            <a:r>
              <a:rPr lang="en-US" dirty="0" smtClean="0"/>
              <a:t>lists all of the sources used within a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401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dirty="0" smtClean="0"/>
              <a:t>A line of text that describes an object </a:t>
            </a:r>
            <a:r>
              <a:rPr lang="en-US" i="1" dirty="0"/>
              <a:t>(John Wiley &amp; Sons, Inc., 2014</a:t>
            </a:r>
            <a:r>
              <a:rPr lang="en-US" i="1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760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Header/Footers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b="1" dirty="0" smtClean="0"/>
              <a:t>Header: </a:t>
            </a:r>
            <a:r>
              <a:rPr lang="en-US" dirty="0" smtClean="0"/>
              <a:t>Content that appears on the top of the page </a:t>
            </a:r>
            <a:r>
              <a:rPr lang="en-US" i="1" dirty="0"/>
              <a:t>(John Wiley &amp; Sons, Inc., 2014)</a:t>
            </a:r>
            <a:endParaRPr lang="en-US" dirty="0"/>
          </a:p>
          <a:p>
            <a:pPr marL="342900" lvl="1" indent="-342900"/>
            <a:r>
              <a:rPr lang="en-US" b="1" dirty="0" smtClean="0"/>
              <a:t>Footer: </a:t>
            </a:r>
            <a:r>
              <a:rPr lang="en-US" dirty="0" smtClean="0"/>
              <a:t>Content that appears on the bottom of the page </a:t>
            </a:r>
            <a:r>
              <a:rPr lang="en-US" i="1" dirty="0"/>
              <a:t>(John Wiley &amp; Sons, Inc., 2014)</a:t>
            </a: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6231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Footnotes &amp; Endnotes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600" dirty="0"/>
              <a:t>Footnotes and endnotes are used in printed documents to explain, comment on, or provide references for text in a document</a:t>
            </a:r>
          </a:p>
          <a:p>
            <a:pPr lvl="1"/>
            <a:r>
              <a:rPr lang="en-US" sz="3600" dirty="0"/>
              <a:t>Footnotes often used for detailed comments and endnotes for citation of sources</a:t>
            </a:r>
          </a:p>
        </p:txBody>
      </p:sp>
    </p:spTree>
    <p:extLst>
      <p:ext uri="{BB962C8B-B14F-4D97-AF65-F5344CB8AC3E}">
        <p14:creationId xmlns:p14="http://schemas.microsoft.com/office/powerpoint/2010/main" val="237112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difference?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600" dirty="0"/>
              <a:t>Footnotes are inserted at the bottom (or “foot”) of the page in which the reference occurs</a:t>
            </a:r>
          </a:p>
          <a:p>
            <a:pPr lvl="1"/>
            <a:r>
              <a:rPr lang="en-US" sz="3600" dirty="0"/>
              <a:t>Endnotes are inserted at the end of the document on a separate page</a:t>
            </a:r>
          </a:p>
        </p:txBody>
      </p:sp>
    </p:spTree>
    <p:extLst>
      <p:ext uri="{BB962C8B-B14F-4D97-AF65-F5344CB8AC3E}">
        <p14:creationId xmlns:p14="http://schemas.microsoft.com/office/powerpoint/2010/main" val="277984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Footnotes and endnotes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MLA Style Footnote:</a:t>
            </a:r>
          </a:p>
          <a:p>
            <a:pPr lvl="2"/>
            <a:r>
              <a:rPr lang="en-US" dirty="0" smtClean="0"/>
              <a:t>Single Spaced</a:t>
            </a:r>
          </a:p>
          <a:p>
            <a:pPr lvl="2"/>
            <a:r>
              <a:rPr lang="en-US" dirty="0" smtClean="0"/>
              <a:t>Hanging Indent</a:t>
            </a:r>
          </a:p>
          <a:p>
            <a:pPr lvl="1"/>
            <a:r>
              <a:rPr lang="en-US" dirty="0" smtClean="0"/>
              <a:t>MLA Style Endnote:</a:t>
            </a:r>
          </a:p>
          <a:p>
            <a:pPr lvl="2"/>
            <a:r>
              <a:rPr lang="en-US" dirty="0" smtClean="0"/>
              <a:t>Double Spaced</a:t>
            </a:r>
          </a:p>
          <a:p>
            <a:pPr lvl="2"/>
            <a:r>
              <a:rPr lang="en-US" dirty="0" smtClean="0"/>
              <a:t>No hanging indent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85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50</TotalTime>
  <Words>546</Words>
  <Application>Microsoft Office PowerPoint</Application>
  <PresentationFormat>Custom</PresentationFormat>
  <Paragraphs>60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Ion</vt:lpstr>
      <vt:lpstr>Formatting a Research Paper</vt:lpstr>
      <vt:lpstr>Plagiarism</vt:lpstr>
      <vt:lpstr>Citations</vt:lpstr>
      <vt:lpstr>Works Cited/Bibliography</vt:lpstr>
      <vt:lpstr>Captions</vt:lpstr>
      <vt:lpstr>Header/Footers</vt:lpstr>
      <vt:lpstr>Uses of Footnotes &amp; Endnotes</vt:lpstr>
      <vt:lpstr>What’s the difference?</vt:lpstr>
      <vt:lpstr>Footnotes and endnotes</vt:lpstr>
      <vt:lpstr>What is TOC?</vt:lpstr>
      <vt:lpstr>TOC</vt:lpstr>
      <vt:lpstr>Manual vs. Automatic</vt:lpstr>
      <vt:lpstr>Hyperlinks</vt:lpstr>
      <vt:lpstr>Hyperlinks</vt:lpstr>
      <vt:lpstr>Hyperlink</vt:lpstr>
      <vt:lpstr>Bookmark</vt:lpstr>
      <vt:lpstr>Source</vt:lpstr>
    </vt:vector>
  </TitlesOfParts>
  <Company>Wayne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Formatting a Research Paper</dc:title>
  <dc:creator>Windows User</dc:creator>
  <cp:lastModifiedBy>556 H / z7-8 N / Southers, Donna</cp:lastModifiedBy>
  <cp:revision>7</cp:revision>
  <cp:lastPrinted>2014-09-24T14:20:57Z</cp:lastPrinted>
  <dcterms:created xsi:type="dcterms:W3CDTF">2014-09-23T18:51:53Z</dcterms:created>
  <dcterms:modified xsi:type="dcterms:W3CDTF">2014-10-21T17:38:11Z</dcterms:modified>
</cp:coreProperties>
</file>