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141606B-1DFE-4D57-8EC0-4AD50CB686ED}" type="datetimeFigureOut">
              <a:rPr lang="en-US" smtClean="0"/>
              <a:t>9/22/2016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5305543-801B-40F0-870D-4CAE62C0377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41606B-1DFE-4D57-8EC0-4AD50CB686ED}"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41606B-1DFE-4D57-8EC0-4AD50CB686ED}"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41606B-1DFE-4D57-8EC0-4AD50CB686ED}"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41606B-1DFE-4D57-8EC0-4AD50CB686ED}"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5305543-801B-40F0-870D-4CAE62C037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41606B-1DFE-4D57-8EC0-4AD50CB686ED}"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41606B-1DFE-4D57-8EC0-4AD50CB686ED}"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41606B-1DFE-4D57-8EC0-4AD50CB686ED}"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1606B-1DFE-4D57-8EC0-4AD50CB686ED}"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41606B-1DFE-4D57-8EC0-4AD50CB686ED}"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41606B-1DFE-4D57-8EC0-4AD50CB686ED}"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05543-801B-40F0-870D-4CAE62C037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141606B-1DFE-4D57-8EC0-4AD50CB686ED}" type="datetimeFigureOut">
              <a:rPr lang="en-US" smtClean="0"/>
              <a:t>9/22/2016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305543-801B-40F0-870D-4CAE62C0377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Principles of business</a:t>
            </a:r>
            <a:endParaRPr lang="en-US" dirty="0"/>
          </a:p>
        </p:txBody>
      </p:sp>
      <p:sp>
        <p:nvSpPr>
          <p:cNvPr id="3" name="Subtitle 2"/>
          <p:cNvSpPr>
            <a:spLocks noGrp="1"/>
          </p:cNvSpPr>
          <p:nvPr>
            <p:ph type="subTitle" idx="1"/>
          </p:nvPr>
        </p:nvSpPr>
        <p:spPr/>
        <p:txBody>
          <a:bodyPr/>
          <a:lstStyle/>
          <a:p>
            <a:r>
              <a:rPr lang="en-US" dirty="0" smtClean="0"/>
              <a:t>1.03C. Edit and revise written work consistent with professional standards</a:t>
            </a:r>
            <a:endParaRPr lang="en-US" dirty="0"/>
          </a:p>
        </p:txBody>
      </p:sp>
    </p:spTree>
    <p:extLst>
      <p:ext uri="{BB962C8B-B14F-4D97-AF65-F5344CB8AC3E}">
        <p14:creationId xmlns:p14="http://schemas.microsoft.com/office/powerpoint/2010/main" val="213047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Revising and Editing</a:t>
            </a:r>
            <a:endParaRPr lang="en-US" dirty="0"/>
          </a:p>
        </p:txBody>
      </p:sp>
      <p:sp>
        <p:nvSpPr>
          <p:cNvPr id="3" name="Content Placeholder 2"/>
          <p:cNvSpPr>
            <a:spLocks noGrp="1"/>
          </p:cNvSpPr>
          <p:nvPr>
            <p:ph idx="1"/>
          </p:nvPr>
        </p:nvSpPr>
        <p:spPr>
          <a:xfrm>
            <a:off x="76200" y="1600200"/>
            <a:ext cx="8839200" cy="4709160"/>
          </a:xfrm>
        </p:spPr>
        <p:txBody>
          <a:bodyPr>
            <a:normAutofit/>
          </a:bodyPr>
          <a:lstStyle/>
          <a:p>
            <a:r>
              <a:rPr lang="en-US" sz="2000" u="sng" dirty="0" smtClean="0"/>
              <a:t>Revising</a:t>
            </a:r>
            <a:r>
              <a:rPr lang="en-US" sz="2000" dirty="0" smtClean="0"/>
              <a:t> - </a:t>
            </a:r>
            <a:r>
              <a:rPr lang="en-US" sz="2000" dirty="0"/>
              <a:t>Revision literally means to “see again,” to look at something from a fresh, critical perspective. It is an ongoing process of rethinking the paper: reconsidering your arguments, reviewing your evidence, refining your purpose, reorganizing your presentation, reviving stale prose</a:t>
            </a:r>
            <a:r>
              <a:rPr lang="en-US" sz="2000" dirty="0" smtClean="0"/>
              <a:t>.</a:t>
            </a:r>
          </a:p>
          <a:p>
            <a:pPr marL="137160" indent="0">
              <a:buNone/>
            </a:pPr>
            <a:endParaRPr lang="en-US" sz="2000" dirty="0" smtClean="0"/>
          </a:p>
          <a:p>
            <a:r>
              <a:rPr lang="en-US" sz="2000" u="sng" dirty="0" smtClean="0"/>
              <a:t>Editing</a:t>
            </a:r>
            <a:r>
              <a:rPr lang="en-US" sz="2000" dirty="0" smtClean="0"/>
              <a:t> </a:t>
            </a:r>
            <a:r>
              <a:rPr lang="en-US" sz="2000" dirty="0"/>
              <a:t>- editing is only about grammar, punctuation, and spelling. Everything else is done</a:t>
            </a:r>
            <a:r>
              <a:rPr lang="en-US" sz="2000" dirty="0" smtClean="0"/>
              <a:t>. (the step after revision)</a:t>
            </a:r>
          </a:p>
          <a:p>
            <a:endParaRPr lang="en-US" sz="2000" dirty="0"/>
          </a:p>
        </p:txBody>
      </p:sp>
    </p:spTree>
    <p:extLst>
      <p:ext uri="{BB962C8B-B14F-4D97-AF65-F5344CB8AC3E}">
        <p14:creationId xmlns:p14="http://schemas.microsoft.com/office/powerpoint/2010/main" val="633060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a:t>
            </a:r>
            <a:endParaRPr lang="en-US" dirty="0"/>
          </a:p>
        </p:txBody>
      </p:sp>
      <p:sp>
        <p:nvSpPr>
          <p:cNvPr id="3" name="Content Placeholder 2"/>
          <p:cNvSpPr>
            <a:spLocks noGrp="1"/>
          </p:cNvSpPr>
          <p:nvPr>
            <p:ph idx="1"/>
          </p:nvPr>
        </p:nvSpPr>
        <p:spPr>
          <a:xfrm>
            <a:off x="0" y="1295400"/>
            <a:ext cx="8915400" cy="5486400"/>
          </a:xfrm>
        </p:spPr>
        <p:txBody>
          <a:bodyPr>
            <a:normAutofit fontScale="92500" lnSpcReduction="10000"/>
          </a:bodyPr>
          <a:lstStyle/>
          <a:p>
            <a:r>
              <a:rPr lang="en-US" sz="2200" dirty="0"/>
              <a:t>Read over your whole piece quite quickly. Circle any typos and mistakes that you spot, but concentrate on overall flow. If it’s an essay, check for any gaps in logic or any sides of the argument you might have missed. If it’s a short story, do any passages drag – or go too fast</a:t>
            </a:r>
            <a:r>
              <a:rPr lang="en-US" sz="2200" dirty="0" smtClean="0"/>
              <a:t>?</a:t>
            </a:r>
          </a:p>
          <a:p>
            <a:pPr marL="137160" indent="0">
              <a:buNone/>
            </a:pPr>
            <a:endParaRPr lang="en-US" sz="2200" dirty="0" smtClean="0"/>
          </a:p>
          <a:p>
            <a:pPr fontAlgn="base"/>
            <a:r>
              <a:rPr lang="en-US" sz="2200" b="1" dirty="0"/>
              <a:t>How do I go about the process of revising? </a:t>
            </a:r>
            <a:r>
              <a:rPr lang="en-US" sz="2200" b="1" dirty="0" smtClean="0"/>
              <a:t> </a:t>
            </a:r>
            <a:endParaRPr lang="en-US" sz="2200" b="1" dirty="0"/>
          </a:p>
          <a:p>
            <a:pPr fontAlgn="base">
              <a:buFont typeface="Wingdings" panose="05000000000000000000" pitchFamily="2" charset="2"/>
              <a:buChar char="§"/>
            </a:pPr>
            <a:r>
              <a:rPr lang="en-US" sz="2200" dirty="0"/>
              <a:t>	</a:t>
            </a:r>
            <a:r>
              <a:rPr lang="en-US" sz="2200" dirty="0" smtClean="0"/>
              <a:t>Work </a:t>
            </a:r>
            <a:r>
              <a:rPr lang="en-US" sz="2200" dirty="0"/>
              <a:t>from a printed copy; it’s easier on the eyes. Also, </a:t>
            </a:r>
            <a:r>
              <a:rPr lang="en-US" sz="2200" dirty="0" smtClean="0"/>
              <a:t>problems 	that </a:t>
            </a:r>
            <a:r>
              <a:rPr lang="en-US" sz="2200" dirty="0"/>
              <a:t>seem invisible on the screen somehow tend </a:t>
            </a:r>
            <a:r>
              <a:rPr lang="en-US" sz="2200" dirty="0" smtClean="0"/>
              <a:t>	to </a:t>
            </a:r>
            <a:r>
              <a:rPr lang="en-US" sz="2200" dirty="0"/>
              <a:t>show up </a:t>
            </a:r>
            <a:r>
              <a:rPr lang="en-US" sz="2200" dirty="0" smtClean="0"/>
              <a:t>better on 	paper</a:t>
            </a:r>
            <a:r>
              <a:rPr lang="en-US" sz="2200" dirty="0"/>
              <a:t>.</a:t>
            </a:r>
          </a:p>
          <a:p>
            <a:pPr lvl="1" fontAlgn="base">
              <a:buFont typeface="Wingdings" panose="05000000000000000000" pitchFamily="2" charset="2"/>
              <a:buChar char="§"/>
            </a:pPr>
            <a:r>
              <a:rPr lang="en-US" sz="2200" dirty="0"/>
              <a:t>Another tip is to read the paper out loud. That’s one way to see how well things flow</a:t>
            </a:r>
            <a:r>
              <a:rPr lang="en-US" sz="2200" dirty="0" smtClean="0"/>
              <a:t>. Find places where you might need to add, rearrange, remove ore replace information.</a:t>
            </a:r>
            <a:endParaRPr lang="en-US" sz="2200" dirty="0"/>
          </a:p>
          <a:p>
            <a:pPr lvl="1" fontAlgn="base">
              <a:buFont typeface="Wingdings" panose="05000000000000000000" pitchFamily="2" charset="2"/>
              <a:buChar char="§"/>
            </a:pPr>
            <a:r>
              <a:rPr lang="en-US" sz="2200" dirty="0"/>
              <a:t>Remember all those questions listed above? Don’t try to tackle all of them in one draft. Pick a few “agendas” for each draft so that you won’t go mad trying to see, all at once, if you’ve done everything.</a:t>
            </a:r>
          </a:p>
          <a:p>
            <a:pPr lvl="1" fontAlgn="base">
              <a:buFont typeface="Wingdings" panose="05000000000000000000" pitchFamily="2" charset="2"/>
              <a:buChar char="§"/>
            </a:pPr>
            <a:r>
              <a:rPr lang="en-US" sz="2200" dirty="0"/>
              <a:t>Ask lots of questions and don’t flinch from answering them truthfully. For example, ask if there are opposing viewpoints that you haven’t considered yet.</a:t>
            </a:r>
          </a:p>
          <a:p>
            <a:endParaRPr lang="en-US" sz="2400" dirty="0"/>
          </a:p>
        </p:txBody>
      </p:sp>
    </p:spTree>
    <p:extLst>
      <p:ext uri="{BB962C8B-B14F-4D97-AF65-F5344CB8AC3E}">
        <p14:creationId xmlns:p14="http://schemas.microsoft.com/office/powerpoint/2010/main" val="214182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a:t>
            </a:r>
            <a:endParaRPr lang="en-US" dirty="0"/>
          </a:p>
        </p:txBody>
      </p:sp>
      <p:sp>
        <p:nvSpPr>
          <p:cNvPr id="3" name="Content Placeholder 2"/>
          <p:cNvSpPr>
            <a:spLocks noGrp="1"/>
          </p:cNvSpPr>
          <p:nvPr>
            <p:ph idx="1"/>
          </p:nvPr>
        </p:nvSpPr>
        <p:spPr>
          <a:xfrm>
            <a:off x="0" y="1143000"/>
            <a:ext cx="9067800" cy="5638800"/>
          </a:xfrm>
        </p:spPr>
        <p:txBody>
          <a:bodyPr>
            <a:normAutofit lnSpcReduction="10000"/>
          </a:bodyPr>
          <a:lstStyle/>
          <a:p>
            <a:r>
              <a:rPr lang="en-US" sz="2200" dirty="0"/>
              <a:t>Once you’ve sorted out the big picture, you can start fixing any individual sentences and words. Again, it’s a good idea to print out the document and do this on paper: I find I miss errors on screen (especially typos which are valid words, such as “they’re” for “their</a:t>
            </a:r>
            <a:r>
              <a:rPr lang="en-US" sz="2200" dirty="0" smtClean="0"/>
              <a:t>”).</a:t>
            </a:r>
          </a:p>
          <a:p>
            <a:pPr marL="137160" indent="0">
              <a:buNone/>
            </a:pPr>
            <a:endParaRPr lang="en-US" sz="2200" dirty="0"/>
          </a:p>
          <a:p>
            <a:r>
              <a:rPr lang="en-US" sz="2200" dirty="0"/>
              <a:t>Look out for</a:t>
            </a:r>
            <a:r>
              <a:rPr lang="en-US" sz="2200" dirty="0" smtClean="0"/>
              <a:t>: Typos </a:t>
            </a:r>
            <a:r>
              <a:rPr lang="en-US" sz="2200" dirty="0"/>
              <a:t>and misspellings (a good tip here is to read backwards! You’ll go much more slowly, </a:t>
            </a:r>
            <a:r>
              <a:rPr lang="en-US" sz="2200" dirty="0" smtClean="0"/>
              <a:t>focusing </a:t>
            </a:r>
            <a:r>
              <a:rPr lang="en-US" sz="2200" dirty="0"/>
              <a:t>on every individual word</a:t>
            </a:r>
            <a:r>
              <a:rPr lang="en-US" sz="2200" dirty="0" smtClean="0"/>
              <a:t>).</a:t>
            </a:r>
          </a:p>
          <a:p>
            <a:pPr marL="137160" indent="0">
              <a:buNone/>
            </a:pPr>
            <a:endParaRPr lang="en-US" sz="2200" dirty="0"/>
          </a:p>
          <a:p>
            <a:r>
              <a:rPr lang="en-US" sz="2200" dirty="0"/>
              <a:t>Clumsy sentences and confusing or misleading phrasing (try reading your work aloud</a:t>
            </a:r>
            <a:r>
              <a:rPr lang="en-US" sz="2200" dirty="0" smtClean="0"/>
              <a:t>).</a:t>
            </a:r>
          </a:p>
          <a:p>
            <a:endParaRPr lang="en-US" sz="2200" dirty="0"/>
          </a:p>
          <a:p>
            <a:r>
              <a:rPr lang="en-US" sz="2200" dirty="0"/>
              <a:t>Unnecessary words </a:t>
            </a:r>
            <a:endParaRPr lang="en-US" sz="2200" dirty="0" smtClean="0"/>
          </a:p>
          <a:p>
            <a:pPr marL="137160" indent="0">
              <a:buNone/>
            </a:pPr>
            <a:endParaRPr lang="en-US" sz="2200" dirty="0" smtClean="0"/>
          </a:p>
          <a:p>
            <a:r>
              <a:rPr lang="en-US" sz="2200" dirty="0" smtClean="0"/>
              <a:t>Commonly </a:t>
            </a:r>
            <a:r>
              <a:rPr lang="en-US" sz="2200" dirty="0"/>
              <a:t>misused or confused words </a:t>
            </a:r>
            <a:endParaRPr lang="en-US" sz="2200" dirty="0" smtClean="0"/>
          </a:p>
          <a:p>
            <a:pPr marL="137160" indent="0">
              <a:buNone/>
            </a:pPr>
            <a:endParaRPr lang="en-US" sz="2200" dirty="0"/>
          </a:p>
          <a:p>
            <a:endParaRPr lang="en-US" dirty="0"/>
          </a:p>
        </p:txBody>
      </p:sp>
    </p:spTree>
    <p:extLst>
      <p:ext uri="{BB962C8B-B14F-4D97-AF65-F5344CB8AC3E}">
        <p14:creationId xmlns:p14="http://schemas.microsoft.com/office/powerpoint/2010/main" val="78756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a:t>
            </a:r>
            <a:endParaRPr lang="en-US" dirty="0"/>
          </a:p>
        </p:txBody>
      </p:sp>
      <p:sp>
        <p:nvSpPr>
          <p:cNvPr id="3" name="Content Placeholder 2"/>
          <p:cNvSpPr>
            <a:spLocks noGrp="1"/>
          </p:cNvSpPr>
          <p:nvPr>
            <p:ph idx="1"/>
          </p:nvPr>
        </p:nvSpPr>
        <p:spPr>
          <a:xfrm>
            <a:off x="152400" y="1600200"/>
            <a:ext cx="8839200" cy="4709160"/>
          </a:xfrm>
        </p:spPr>
        <p:txBody>
          <a:bodyPr>
            <a:normAutofit/>
          </a:bodyPr>
          <a:lstStyle/>
          <a:p>
            <a:pPr marL="137160" indent="0">
              <a:buNone/>
            </a:pPr>
            <a:r>
              <a:rPr lang="en-US" b="1" dirty="0" smtClean="0"/>
              <a:t>Five words you can cut: </a:t>
            </a:r>
          </a:p>
          <a:p>
            <a:r>
              <a:rPr lang="en-US" dirty="0" smtClean="0"/>
              <a:t>	</a:t>
            </a:r>
            <a:r>
              <a:rPr lang="en-US" sz="2400" b="1" u="sng" dirty="0" smtClean="0"/>
              <a:t>Just</a:t>
            </a:r>
            <a:r>
              <a:rPr lang="en-US" sz="2400" b="1" dirty="0" smtClean="0"/>
              <a:t> - </a:t>
            </a:r>
            <a:r>
              <a:rPr lang="en-US" sz="2400" dirty="0" smtClean="0"/>
              <a:t>This </a:t>
            </a:r>
            <a:r>
              <a:rPr lang="en-US" sz="2400" dirty="0"/>
              <a:t>is one of the worst offenders for </a:t>
            </a:r>
            <a:r>
              <a:rPr lang="en-US" sz="2400" dirty="0" smtClean="0"/>
              <a:t>  </a:t>
            </a:r>
          </a:p>
          <a:p>
            <a:pPr marL="137160" indent="0">
              <a:buNone/>
            </a:pPr>
            <a:r>
              <a:rPr lang="en-US" sz="2400" dirty="0"/>
              <a:t> </a:t>
            </a:r>
            <a:r>
              <a:rPr lang="en-US" sz="2400" dirty="0" smtClean="0"/>
              <a:t>  	 me</a:t>
            </a:r>
            <a:r>
              <a:rPr lang="en-US" sz="2400" dirty="0"/>
              <a:t>. I over-use it in email, typing</a:t>
            </a:r>
            <a:r>
              <a:rPr lang="en-US" sz="2400" dirty="0" smtClean="0"/>
              <a:t>: “</a:t>
            </a:r>
            <a:r>
              <a:rPr lang="en-US" sz="2400" dirty="0"/>
              <a:t>I just </a:t>
            </a:r>
            <a:r>
              <a:rPr lang="en-US" sz="2400" dirty="0" smtClean="0"/>
              <a:t>thought I’d 	drop </a:t>
            </a:r>
            <a:r>
              <a:rPr lang="en-US" sz="2400" dirty="0"/>
              <a:t>you a note</a:t>
            </a:r>
            <a:r>
              <a:rPr lang="en-US" sz="2400" dirty="0" smtClean="0"/>
              <a:t>…” “</a:t>
            </a:r>
            <a:r>
              <a:rPr lang="en-US" sz="2400" dirty="0"/>
              <a:t>Just writing to ask</a:t>
            </a:r>
            <a:r>
              <a:rPr lang="en-US" sz="2400" dirty="0" smtClean="0"/>
              <a:t>…”.</a:t>
            </a:r>
          </a:p>
          <a:p>
            <a:pPr marL="137160" indent="0">
              <a:buNone/>
            </a:pPr>
            <a:r>
              <a:rPr lang="en-US" sz="2400" dirty="0" smtClean="0"/>
              <a:t>	In </a:t>
            </a:r>
            <a:r>
              <a:rPr lang="en-US" sz="2400" dirty="0"/>
              <a:t>almost every case, striking out the word “just” will </a:t>
            </a:r>
            <a:r>
              <a:rPr lang="en-US" sz="2400" dirty="0" smtClean="0"/>
              <a:t>	make </a:t>
            </a:r>
            <a:r>
              <a:rPr lang="en-US" sz="2400" dirty="0"/>
              <a:t>a sentence stronger. It tends to make you sound </a:t>
            </a:r>
            <a:r>
              <a:rPr lang="en-US" sz="2400" dirty="0" smtClean="0"/>
              <a:t>	either </a:t>
            </a:r>
            <a:r>
              <a:rPr lang="en-US" sz="2400" dirty="0"/>
              <a:t>desperate when applied to yourself </a:t>
            </a:r>
            <a:r>
              <a:rPr lang="en-US" sz="2400" i="1" dirty="0"/>
              <a:t>(“I just </a:t>
            </a:r>
            <a:r>
              <a:rPr lang="en-US" sz="2400" i="1" dirty="0" smtClean="0"/>
              <a:t>	wondered </a:t>
            </a:r>
            <a:r>
              <a:rPr lang="en-US" sz="2400" i="1" dirty="0"/>
              <a:t>if you could…”)</a:t>
            </a:r>
            <a:r>
              <a:rPr lang="en-US" sz="2400" dirty="0"/>
              <a:t> or demanding when applied to </a:t>
            </a:r>
            <a:r>
              <a:rPr lang="en-US" sz="2400" dirty="0" smtClean="0"/>
              <a:t>	the </a:t>
            </a:r>
            <a:r>
              <a:rPr lang="en-US" sz="2400" dirty="0"/>
              <a:t>other person </a:t>
            </a:r>
            <a:r>
              <a:rPr lang="en-US" sz="2400" i="1" dirty="0"/>
              <a:t>(“If you would just…”).</a:t>
            </a:r>
            <a:endParaRPr lang="en-US" sz="2400" dirty="0"/>
          </a:p>
          <a:p>
            <a:pPr marL="137160" indent="0">
              <a:buNone/>
            </a:pPr>
            <a:endParaRPr lang="en-US" dirty="0"/>
          </a:p>
        </p:txBody>
      </p:sp>
    </p:spTree>
    <p:extLst>
      <p:ext uri="{BB962C8B-B14F-4D97-AF65-F5344CB8AC3E}">
        <p14:creationId xmlns:p14="http://schemas.microsoft.com/office/powerpoint/2010/main" val="108118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 the five cut words</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Really</a:t>
            </a:r>
            <a:r>
              <a:rPr lang="en-US" b="1" dirty="0" smtClean="0"/>
              <a:t> -</a:t>
            </a:r>
            <a:r>
              <a:rPr lang="en-US" dirty="0" smtClean="0"/>
              <a:t>Like </a:t>
            </a:r>
            <a:r>
              <a:rPr lang="en-US" dirty="0"/>
              <a:t>“just”, this is another word which can frequently be cut. It’s often found partnering “just”, in which case you might want to rewrite the whole sentence.</a:t>
            </a:r>
          </a:p>
          <a:p>
            <a:pPr marL="137160" indent="0">
              <a:buNone/>
            </a:pPr>
            <a:r>
              <a:rPr lang="en-US" dirty="0" smtClean="0"/>
              <a:t>	“</a:t>
            </a:r>
            <a:r>
              <a:rPr lang="en-US" dirty="0"/>
              <a:t>You can really improve by…”</a:t>
            </a:r>
          </a:p>
          <a:p>
            <a:pPr marL="137160" indent="0">
              <a:buNone/>
            </a:pPr>
            <a:r>
              <a:rPr lang="en-US" dirty="0" smtClean="0"/>
              <a:t>	“</a:t>
            </a:r>
            <a:r>
              <a:rPr lang="en-US" dirty="0"/>
              <a:t>You don’t really want to…”</a:t>
            </a:r>
          </a:p>
          <a:p>
            <a:pPr marL="137160" indent="0">
              <a:buNone/>
            </a:pPr>
            <a:r>
              <a:rPr lang="en-US" dirty="0" smtClean="0"/>
              <a:t>	“</a:t>
            </a:r>
            <a:r>
              <a:rPr lang="en-US" dirty="0"/>
              <a:t>I’m really just trying to </a:t>
            </a:r>
            <a:r>
              <a:rPr lang="en-US" dirty="0" smtClean="0"/>
              <a:t>…”</a:t>
            </a:r>
          </a:p>
          <a:p>
            <a:pPr marL="137160" indent="0">
              <a:buNone/>
            </a:pPr>
            <a:endParaRPr lang="en-US" dirty="0"/>
          </a:p>
          <a:p>
            <a:pPr marL="137160" indent="0">
              <a:buNone/>
            </a:pPr>
            <a:r>
              <a:rPr lang="en-US" dirty="0"/>
              <a:t>Using the word “really” about yourself makes it sounds as though you believe the other person is unsure of your intentions; </a:t>
            </a:r>
            <a:r>
              <a:rPr lang="en-US" i="1" dirty="0"/>
              <a:t>“I’m really writing the report” </a:t>
            </a:r>
            <a:r>
              <a:rPr lang="en-US" dirty="0"/>
              <a:t>can sound defensive. And using it about someone else can sound </a:t>
            </a:r>
            <a:r>
              <a:rPr lang="en-US" dirty="0" smtClean="0"/>
              <a:t>patronizing </a:t>
            </a:r>
            <a:r>
              <a:rPr lang="en-US" dirty="0"/>
              <a:t>– phrases like </a:t>
            </a:r>
            <a:r>
              <a:rPr lang="en-US" i="1" dirty="0"/>
              <a:t>“that’s really good!”</a:t>
            </a:r>
            <a:r>
              <a:rPr lang="en-US" dirty="0"/>
              <a:t> are best kept for the kindergarten.</a:t>
            </a:r>
          </a:p>
          <a:p>
            <a:endParaRPr lang="en-US" dirty="0"/>
          </a:p>
        </p:txBody>
      </p:sp>
    </p:spTree>
    <p:extLst>
      <p:ext uri="{BB962C8B-B14F-4D97-AF65-F5344CB8AC3E}">
        <p14:creationId xmlns:p14="http://schemas.microsoft.com/office/powerpoint/2010/main" val="994226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 the five cut words</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smtClean="0"/>
              <a:t>Quite</a:t>
            </a:r>
            <a:r>
              <a:rPr lang="en-US" b="1" dirty="0" smtClean="0"/>
              <a:t> - </a:t>
            </a:r>
            <a:r>
              <a:rPr lang="en-US" dirty="0" smtClean="0"/>
              <a:t>This </a:t>
            </a:r>
            <a:r>
              <a:rPr lang="en-US" dirty="0"/>
              <a:t>insidious word tends to water down the meaning of a sentence or, worse, make it unclear. It usually means “a bit” as in “I quite liked it”, but can also mean “completely” as in “Quite right.” Most people have little difficulty understanding those, but sentences like “I was quite outraged” can be taken either way.</a:t>
            </a:r>
          </a:p>
          <a:p>
            <a:pPr marL="137160" indent="0">
              <a:buNone/>
            </a:pPr>
            <a:r>
              <a:rPr lang="en-US" dirty="0" smtClean="0"/>
              <a:t>	“</a:t>
            </a:r>
            <a:r>
              <a:rPr lang="en-US" dirty="0"/>
              <a:t>I’d quite like you to …”</a:t>
            </a:r>
          </a:p>
          <a:p>
            <a:pPr marL="137160" indent="0">
              <a:buNone/>
            </a:pPr>
            <a:r>
              <a:rPr lang="en-US" dirty="0" smtClean="0"/>
              <a:t>	“</a:t>
            </a:r>
            <a:r>
              <a:rPr lang="en-US" dirty="0"/>
              <a:t>I’m feeling quite upset about it.”</a:t>
            </a:r>
          </a:p>
          <a:p>
            <a:pPr marL="137160" indent="0">
              <a:buNone/>
            </a:pPr>
            <a:r>
              <a:rPr lang="en-US" dirty="0" smtClean="0"/>
              <a:t>	“</a:t>
            </a:r>
            <a:r>
              <a:rPr lang="en-US" dirty="0"/>
              <a:t>I don’t think you quite understand</a:t>
            </a:r>
            <a:r>
              <a:rPr lang="en-US" dirty="0" smtClean="0"/>
              <a:t>…”</a:t>
            </a:r>
          </a:p>
          <a:p>
            <a:pPr marL="137160" indent="0">
              <a:buNone/>
            </a:pPr>
            <a:endParaRPr lang="en-US" dirty="0"/>
          </a:p>
          <a:p>
            <a:pPr marL="137160" indent="0">
              <a:buNone/>
            </a:pPr>
            <a:r>
              <a:rPr lang="en-US" dirty="0" smtClean="0"/>
              <a:t>There </a:t>
            </a:r>
            <a:r>
              <a:rPr lang="en-US" dirty="0"/>
              <a:t>are some circumstances where you may well want to keep the word “quite”, particularly when trying to justify something over-running. “Quite” is useful in suggesting both “almost there” and “soon”, and saying </a:t>
            </a:r>
            <a:r>
              <a:rPr lang="en-US" i="1" dirty="0"/>
              <a:t>“The files aren’t quite ready yet …” </a:t>
            </a:r>
            <a:r>
              <a:rPr lang="en-US" dirty="0"/>
              <a:t>implies it won’t be much longer, whereas </a:t>
            </a:r>
            <a:r>
              <a:rPr lang="en-US" i="1" dirty="0"/>
              <a:t>“The files aren’t ready yet”</a:t>
            </a:r>
            <a:r>
              <a:rPr lang="en-US" dirty="0"/>
              <a:t> can sound like stone-walling.</a:t>
            </a:r>
          </a:p>
          <a:p>
            <a:endParaRPr lang="en-US" dirty="0"/>
          </a:p>
        </p:txBody>
      </p:sp>
    </p:spTree>
    <p:extLst>
      <p:ext uri="{BB962C8B-B14F-4D97-AF65-F5344CB8AC3E}">
        <p14:creationId xmlns:p14="http://schemas.microsoft.com/office/powerpoint/2010/main" val="233805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–the five cut words</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smtClean="0"/>
              <a:t>Perhaps</a:t>
            </a:r>
            <a:r>
              <a:rPr lang="en-US" b="1" dirty="0" smtClean="0"/>
              <a:t> - </a:t>
            </a:r>
            <a:r>
              <a:rPr lang="en-US" dirty="0" smtClean="0"/>
              <a:t>Like </a:t>
            </a:r>
            <a:r>
              <a:rPr lang="en-US" dirty="0"/>
              <a:t>many of the words above, “perhaps” makes your writing sound uncertain. It can obscure meaning, or weaken an otherwise powerful statement, and often causes confusion.</a:t>
            </a:r>
          </a:p>
          <a:p>
            <a:pPr marL="137160" indent="0">
              <a:buNone/>
            </a:pPr>
            <a:r>
              <a:rPr lang="en-US" dirty="0" smtClean="0"/>
              <a:t>	“</a:t>
            </a:r>
            <a:r>
              <a:rPr lang="en-US" dirty="0"/>
              <a:t>Perhaps we could meet at twelve for lunch.”</a:t>
            </a:r>
          </a:p>
          <a:p>
            <a:pPr marL="137160" indent="0">
              <a:buNone/>
            </a:pPr>
            <a:r>
              <a:rPr lang="en-US" dirty="0" smtClean="0"/>
              <a:t>	“</a:t>
            </a:r>
            <a:r>
              <a:rPr lang="en-US" dirty="0"/>
              <a:t>And then perhaps you’d like to …”</a:t>
            </a:r>
          </a:p>
          <a:p>
            <a:pPr marL="137160" indent="0">
              <a:buNone/>
            </a:pPr>
            <a:r>
              <a:rPr lang="en-US" dirty="0" smtClean="0"/>
              <a:t>	“</a:t>
            </a:r>
            <a:r>
              <a:rPr lang="en-US" dirty="0"/>
              <a:t>Perhaps if I </a:t>
            </a:r>
            <a:r>
              <a:rPr lang="en-US" dirty="0" smtClean="0"/>
              <a:t>…”</a:t>
            </a:r>
          </a:p>
          <a:p>
            <a:pPr marL="137160" indent="0">
              <a:buNone/>
            </a:pPr>
            <a:endParaRPr lang="en-US" dirty="0"/>
          </a:p>
          <a:p>
            <a:pPr marL="137160" indent="0">
              <a:buNone/>
            </a:pPr>
            <a:r>
              <a:rPr lang="en-US" dirty="0" smtClean="0"/>
              <a:t>The </a:t>
            </a:r>
            <a:r>
              <a:rPr lang="en-US" dirty="0"/>
              <a:t>main problem in all these cases is that the word “perhaps” means your intention is unclear. If you email someone suggesting </a:t>
            </a:r>
            <a:r>
              <a:rPr lang="en-US" i="1" dirty="0"/>
              <a:t>“Perhaps we could meet at twelve for lunch”</a:t>
            </a:r>
            <a:r>
              <a:rPr lang="en-US" dirty="0"/>
              <a:t>, are you proposing a lunch meeting, or just idly wondering whether it’s possible? The “perhaps” also makes it unclear what part of the suggestion is in doubt; do you think twelve might not be the best time, or do you suspect the other person won’t want to get lunch?</a:t>
            </a:r>
          </a:p>
          <a:p>
            <a:endParaRPr lang="en-US" dirty="0"/>
          </a:p>
        </p:txBody>
      </p:sp>
    </p:spTree>
    <p:extLst>
      <p:ext uri="{BB962C8B-B14F-4D97-AF65-F5344CB8AC3E}">
        <p14:creationId xmlns:p14="http://schemas.microsoft.com/office/powerpoint/2010/main" val="303205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 the five cut words</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That</a:t>
            </a:r>
            <a:r>
              <a:rPr lang="en-US" b="1" dirty="0" smtClean="0"/>
              <a:t> -</a:t>
            </a:r>
            <a:r>
              <a:rPr lang="en-US" dirty="0" smtClean="0"/>
              <a:t>This </a:t>
            </a:r>
            <a:r>
              <a:rPr lang="en-US" dirty="0"/>
              <a:t>is another word which creeps into my writing where it’s not needed. It’s fine when necessary, but can often be cut without any loss of meaning – usually when it’s preceded by a noun.</a:t>
            </a:r>
          </a:p>
          <a:p>
            <a:pPr marL="137160" indent="0">
              <a:buNone/>
            </a:pPr>
            <a:r>
              <a:rPr lang="en-US" dirty="0" smtClean="0"/>
              <a:t>	“</a:t>
            </a:r>
            <a:r>
              <a:rPr lang="en-US" dirty="0"/>
              <a:t>This is the house that Jack built.”</a:t>
            </a:r>
          </a:p>
          <a:p>
            <a:pPr marL="137160" indent="0">
              <a:buNone/>
            </a:pPr>
            <a:r>
              <a:rPr lang="en-US" dirty="0" smtClean="0"/>
              <a:t>	“</a:t>
            </a:r>
            <a:r>
              <a:rPr lang="en-US" dirty="0"/>
              <a:t>Can you remember the time that we asked people </a:t>
            </a:r>
            <a:r>
              <a:rPr lang="en-US" dirty="0" smtClean="0"/>
              <a:t> </a:t>
            </a:r>
          </a:p>
          <a:p>
            <a:pPr marL="137160" indent="0">
              <a:buNone/>
            </a:pPr>
            <a:r>
              <a:rPr lang="en-US" dirty="0"/>
              <a:t> </a:t>
            </a:r>
            <a:r>
              <a:rPr lang="en-US" dirty="0" smtClean="0"/>
              <a:t>            to </a:t>
            </a:r>
            <a:r>
              <a:rPr lang="en-US" dirty="0"/>
              <a:t>arrive?”</a:t>
            </a:r>
          </a:p>
          <a:p>
            <a:pPr marL="137160" indent="0">
              <a:buNone/>
            </a:pPr>
            <a:r>
              <a:rPr lang="en-US" dirty="0" smtClean="0"/>
              <a:t>	“</a:t>
            </a:r>
            <a:r>
              <a:rPr lang="en-US" dirty="0"/>
              <a:t>I liked the design that you came up with</a:t>
            </a:r>
            <a:r>
              <a:rPr lang="en-US" dirty="0" smtClean="0"/>
              <a:t>.”</a:t>
            </a:r>
          </a:p>
          <a:p>
            <a:pPr marL="137160" indent="0">
              <a:buNone/>
            </a:pPr>
            <a:endParaRPr lang="en-US" dirty="0"/>
          </a:p>
          <a:p>
            <a:pPr marL="137160" indent="0">
              <a:buNone/>
            </a:pPr>
            <a:r>
              <a:rPr lang="en-US" dirty="0" smtClean="0"/>
              <a:t>Make </a:t>
            </a:r>
            <a:r>
              <a:rPr lang="en-US" dirty="0"/>
              <a:t>sure you don’t cut valid instances of the word, usually where “that” comes before the noun. </a:t>
            </a:r>
            <a:r>
              <a:rPr lang="en-US" i="1" dirty="0"/>
              <a:t>“I need that document by five” </a:t>
            </a:r>
            <a:r>
              <a:rPr lang="en-US" dirty="0"/>
              <a:t>makes sense, </a:t>
            </a:r>
            <a:r>
              <a:rPr lang="en-US" i="1" dirty="0"/>
              <a:t>“I need document by five”</a:t>
            </a:r>
            <a:r>
              <a:rPr lang="en-US" dirty="0"/>
              <a:t> is only safe in a very informal context and if you’re sure the other person knows which document you mean.</a:t>
            </a:r>
          </a:p>
          <a:p>
            <a:endParaRPr lang="en-US" dirty="0"/>
          </a:p>
        </p:txBody>
      </p:sp>
    </p:spTree>
    <p:extLst>
      <p:ext uri="{BB962C8B-B14F-4D97-AF65-F5344CB8AC3E}">
        <p14:creationId xmlns:p14="http://schemas.microsoft.com/office/powerpoint/2010/main" val="1402789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65</TotalTime>
  <Words>488</Words>
  <Application>Microsoft Office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Principles of business</vt:lpstr>
      <vt:lpstr>Revising and Editing</vt:lpstr>
      <vt:lpstr>Revising</vt:lpstr>
      <vt:lpstr>Editing</vt:lpstr>
      <vt:lpstr>Editing </vt:lpstr>
      <vt:lpstr>Editing – the five cut words</vt:lpstr>
      <vt:lpstr>Editing – the five cut words</vt:lpstr>
      <vt:lpstr>Editing –the five cut words</vt:lpstr>
      <vt:lpstr>Editing – the five cut words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business</dc:title>
  <dc:creator>Jennifer James</dc:creator>
  <cp:lastModifiedBy>Jolene Alley</cp:lastModifiedBy>
  <cp:revision>7</cp:revision>
  <dcterms:created xsi:type="dcterms:W3CDTF">2015-09-10T13:30:59Z</dcterms:created>
  <dcterms:modified xsi:type="dcterms:W3CDTF">2016-09-22T11:20:40Z</dcterms:modified>
</cp:coreProperties>
</file>