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slide" Target="slides/slide56.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 name="Shape 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8" name="Shape 4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2" name="Shape 5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2" name="Shape 5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9" name="Shape 5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6" name="Shape 5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9" name="Shape 5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3" name="Shape 583"/>
        <p:cNvGrpSpPr/>
        <p:nvPr/>
      </p:nvGrpSpPr>
      <p:grpSpPr>
        <a:xfrm>
          <a:off x="0" y="0"/>
          <a:ext cx="0" cy="0"/>
          <a:chOff x="0" y="0"/>
          <a:chExt cx="0" cy="0"/>
        </a:xfrm>
      </p:grpSpPr>
      <p:sp>
        <p:nvSpPr>
          <p:cNvPr id="584" name="Shape 5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5" name="Shape 5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5" name="Shape 5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2" name="Shape 6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8" name="Shape 6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5" name="Shape 6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9" name="Shape 619"/>
        <p:cNvGrpSpPr/>
        <p:nvPr/>
      </p:nvGrpSpPr>
      <p:grpSpPr>
        <a:xfrm>
          <a:off x="0" y="0"/>
          <a:ext cx="0" cy="0"/>
          <a:chOff x="0" y="0"/>
          <a:chExt cx="0" cy="0"/>
        </a:xfrm>
      </p:grpSpPr>
      <p:sp>
        <p:nvSpPr>
          <p:cNvPr id="620" name="Shape 6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1" name="Shape 6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8" name="Shape 6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4" name="Shape 6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2" name="Shape 642"/>
        <p:cNvGrpSpPr/>
        <p:nvPr/>
      </p:nvGrpSpPr>
      <p:grpSpPr>
        <a:xfrm>
          <a:off x="0" y="0"/>
          <a:ext cx="0" cy="0"/>
          <a:chOff x="0" y="0"/>
          <a:chExt cx="0" cy="0"/>
        </a:xfrm>
      </p:grpSpPr>
      <p:sp>
        <p:nvSpPr>
          <p:cNvPr id="643" name="Shape 6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4" name="Shape 6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3" name="Shape 6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0" name="Shape 6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6" name="Shape 6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0" name="Shape 670"/>
        <p:cNvGrpSpPr/>
        <p:nvPr/>
      </p:nvGrpSpPr>
      <p:grpSpPr>
        <a:xfrm>
          <a:off x="0" y="0"/>
          <a:ext cx="0" cy="0"/>
          <a:chOff x="0" y="0"/>
          <a:chExt cx="0" cy="0"/>
        </a:xfrm>
      </p:grpSpPr>
      <p:sp>
        <p:nvSpPr>
          <p:cNvPr id="671" name="Shape 6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2" name="Shape 6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6" name="Shape 676"/>
        <p:cNvGrpSpPr/>
        <p:nvPr/>
      </p:nvGrpSpPr>
      <p:grpSpPr>
        <a:xfrm>
          <a:off x="0" y="0"/>
          <a:ext cx="0" cy="0"/>
          <a:chOff x="0" y="0"/>
          <a:chExt cx="0" cy="0"/>
        </a:xfrm>
      </p:grpSpPr>
      <p:sp>
        <p:nvSpPr>
          <p:cNvPr id="677" name="Shape 6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8" name="Shape 6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8" name="Shape 6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5" name="Shape 6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0" name="Shape 700"/>
        <p:cNvGrpSpPr/>
        <p:nvPr/>
      </p:nvGrpSpPr>
      <p:grpSpPr>
        <a:xfrm>
          <a:off x="0" y="0"/>
          <a:ext cx="0" cy="0"/>
          <a:chOff x="0" y="0"/>
          <a:chExt cx="0" cy="0"/>
        </a:xfrm>
      </p:grpSpPr>
      <p:sp>
        <p:nvSpPr>
          <p:cNvPr id="701" name="Shape 7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2" name="Shape 7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9" name="Shape 7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4" name="Shape 714"/>
        <p:cNvGrpSpPr/>
        <p:nvPr/>
      </p:nvGrpSpPr>
      <p:grpSpPr>
        <a:xfrm>
          <a:off x="0" y="0"/>
          <a:ext cx="0" cy="0"/>
          <a:chOff x="0" y="0"/>
          <a:chExt cx="0" cy="0"/>
        </a:xfrm>
      </p:grpSpPr>
      <p:sp>
        <p:nvSpPr>
          <p:cNvPr id="715" name="Shape 7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6" name="Shape 7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1" name="Shape 721"/>
        <p:cNvGrpSpPr/>
        <p:nvPr/>
      </p:nvGrpSpPr>
      <p:grpSpPr>
        <a:xfrm>
          <a:off x="0" y="0"/>
          <a:ext cx="0" cy="0"/>
          <a:chOff x="0" y="0"/>
          <a:chExt cx="0" cy="0"/>
        </a:xfrm>
      </p:grpSpPr>
      <p:sp>
        <p:nvSpPr>
          <p:cNvPr id="722" name="Shape 7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3" name="Shape 7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8" name="Shape 728"/>
        <p:cNvGrpSpPr/>
        <p:nvPr/>
      </p:nvGrpSpPr>
      <p:grpSpPr>
        <a:xfrm>
          <a:off x="0" y="0"/>
          <a:ext cx="0" cy="0"/>
          <a:chOff x="0" y="0"/>
          <a:chExt cx="0" cy="0"/>
        </a:xfrm>
      </p:grpSpPr>
      <p:sp>
        <p:nvSpPr>
          <p:cNvPr id="729" name="Shape 7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0" name="Shape 7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8" name="Shape 738"/>
        <p:cNvGrpSpPr/>
        <p:nvPr/>
      </p:nvGrpSpPr>
      <p:grpSpPr>
        <a:xfrm>
          <a:off x="0" y="0"/>
          <a:ext cx="0" cy="0"/>
          <a:chOff x="0" y="0"/>
          <a:chExt cx="0" cy="0"/>
        </a:xfrm>
      </p:grpSpPr>
      <p:sp>
        <p:nvSpPr>
          <p:cNvPr id="739" name="Shape 7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0" name="Shape 7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7" name="Shape 747"/>
        <p:cNvGrpSpPr/>
        <p:nvPr/>
      </p:nvGrpSpPr>
      <p:grpSpPr>
        <a:xfrm>
          <a:off x="0" y="0"/>
          <a:ext cx="0" cy="0"/>
          <a:chOff x="0" y="0"/>
          <a:chExt cx="0" cy="0"/>
        </a:xfrm>
      </p:grpSpPr>
      <p:sp>
        <p:nvSpPr>
          <p:cNvPr id="748" name="Shape 7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9" name="Shape 7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0.png"/><Relationship Id="rId3" Type="http://schemas.openxmlformats.org/officeDocument/2006/relationships/image" Target="../media/image0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0.png"/><Relationship Id="rId3" Type="http://schemas.openxmlformats.org/officeDocument/2006/relationships/image" Target="../media/image0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0.png"/><Relationship Id="rId3" Type="http://schemas.openxmlformats.org/officeDocument/2006/relationships/image" Target="../media/image0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0.png"/><Relationship Id="rId3" Type="http://schemas.openxmlformats.org/officeDocument/2006/relationships/image" Target="../media/image0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0.png"/><Relationship Id="rId3" Type="http://schemas.openxmlformats.org/officeDocument/2006/relationships/image" Target="../media/image0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457200" y="821342"/>
            <a:ext cx="7772400" cy="1159799"/>
          </a:xfrm>
          <a:prstGeom prst="rect">
            <a:avLst/>
          </a:prstGeom>
        </p:spPr>
        <p:txBody>
          <a:bodyPr anchorCtr="0" anchor="b" bIns="91425" lIns="91425" rIns="91425" tIns="91425"/>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0" name="Shape 10"/>
          <p:cNvSpPr txBox="1"/>
          <p:nvPr>
            <p:ph idx="1" type="subTitle"/>
          </p:nvPr>
        </p:nvSpPr>
        <p:spPr>
          <a:xfrm>
            <a:off x="457200" y="1843675"/>
            <a:ext cx="7817700" cy="993899"/>
          </a:xfrm>
          <a:prstGeom prst="rect">
            <a:avLst/>
          </a:prstGeom>
        </p:spPr>
        <p:txBody>
          <a:bodyPr anchorCtr="0" anchor="t" bIns="91425" lIns="91425" rIns="91425" tIns="91425"/>
          <a:lstStyle>
            <a:lvl1pPr lvl="0">
              <a:spcBef>
                <a:spcPts val="0"/>
              </a:spcBef>
              <a:buClr>
                <a:srgbClr val="666666"/>
              </a:buClr>
              <a:buNone/>
              <a:defRPr>
                <a:solidFill>
                  <a:srgbClr val="666666"/>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
        <p:nvSpPr>
          <p:cNvPr id="11" name="Shape 11"/>
          <p:cNvSpPr/>
          <p:nvPr/>
        </p:nvSpPr>
        <p:spPr>
          <a:xfrm>
            <a:off x="250996" y="1377825"/>
            <a:ext cx="187199" cy="390599"/>
          </a:xfrm>
          <a:prstGeom prst="chevron">
            <a:avLst>
              <a:gd fmla="val 50000" name="adj"/>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idx="12" type="sldNum"/>
          </p:nvPr>
        </p:nvSpPr>
        <p:spPr>
          <a:xfrm>
            <a:off x="6229533" y="-31031"/>
            <a:ext cx="2910000" cy="322500"/>
          </a:xfrm>
          <a:prstGeom prst="rect">
            <a:avLst/>
          </a:prstGeom>
          <a:noFill/>
          <a:ln>
            <a:noFill/>
          </a:ln>
        </p:spPr>
        <p:txBody>
          <a:bodyPr anchorCtr="0" anchor="ctr" bIns="91425" lIns="91425" rIns="91425" tIns="91425">
            <a:noAutofit/>
          </a:bodyPr>
          <a:lstStyle/>
          <a:p>
            <a:pPr lvl="0" rtl="0" algn="r">
              <a:spcBef>
                <a:spcPts val="0"/>
              </a:spcBef>
              <a:buNone/>
            </a:pPr>
            <a:r>
              <a:rPr lang="en" sz="1200">
                <a:solidFill>
                  <a:schemeClr val="dk1"/>
                </a:solidFill>
                <a:latin typeface="Calibri"/>
                <a:ea typeface="Calibri"/>
                <a:cs typeface="Calibri"/>
                <a:sym typeface="Calibri"/>
              </a:rPr>
              <a:t>Week 1: Computer Hardware - </a:t>
            </a:r>
            <a:fld id="{00000000-1234-1234-1234-123412341234}" type="slidenum">
              <a:rPr lang="en" sz="1000">
                <a:solidFill>
                  <a:schemeClr val="dk1"/>
                </a:solidFill>
              </a:rPr>
              <a:t>‹#›</a:t>
            </a:fld>
          </a:p>
        </p:txBody>
      </p:sp>
      <p:pic>
        <p:nvPicPr>
          <p:cNvPr id="13" name="Shape 13"/>
          <p:cNvPicPr preferRelativeResize="0"/>
          <p:nvPr/>
        </p:nvPicPr>
        <p:blipFill>
          <a:blip r:embed="rId2">
            <a:alphaModFix/>
          </a:blip>
          <a:stretch>
            <a:fillRect/>
          </a:stretch>
        </p:blipFill>
        <p:spPr>
          <a:xfrm>
            <a:off x="1222324" y="53037"/>
            <a:ext cx="2058824" cy="274224"/>
          </a:xfrm>
          <a:prstGeom prst="rect">
            <a:avLst/>
          </a:prstGeom>
          <a:noFill/>
          <a:ln>
            <a:noFill/>
          </a:ln>
        </p:spPr>
      </p:pic>
      <p:pic>
        <p:nvPicPr>
          <p:cNvPr id="14" name="Shape 14"/>
          <p:cNvPicPr preferRelativeResize="0"/>
          <p:nvPr/>
        </p:nvPicPr>
        <p:blipFill>
          <a:blip r:embed="rId3">
            <a:alphaModFix/>
          </a:blip>
          <a:stretch>
            <a:fillRect/>
          </a:stretch>
        </p:blipFill>
        <p:spPr>
          <a:xfrm>
            <a:off x="28935" y="28935"/>
            <a:ext cx="1059450" cy="322405"/>
          </a:xfrm>
          <a:prstGeom prst="rect">
            <a:avLst/>
          </a:prstGeom>
          <a:noFill/>
          <a:ln>
            <a:noFill/>
          </a:ln>
        </p:spPr>
      </p:pic>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idx="12" type="sldNum"/>
          </p:nvPr>
        </p:nvSpPr>
        <p:spPr>
          <a:xfrm>
            <a:off x="6229533" y="-31031"/>
            <a:ext cx="2910000" cy="322500"/>
          </a:xfrm>
          <a:prstGeom prst="rect">
            <a:avLst/>
          </a:prstGeom>
          <a:noFill/>
          <a:ln>
            <a:noFill/>
          </a:ln>
        </p:spPr>
        <p:txBody>
          <a:bodyPr anchorCtr="0" anchor="ctr" bIns="91425" lIns="91425" rIns="91425" tIns="91425">
            <a:noAutofit/>
          </a:bodyPr>
          <a:lstStyle/>
          <a:p>
            <a:pPr lvl="0" rtl="0" algn="r">
              <a:spcBef>
                <a:spcPts val="0"/>
              </a:spcBef>
              <a:buNone/>
            </a:pPr>
            <a:r>
              <a:rPr lang="en" sz="1200">
                <a:solidFill>
                  <a:schemeClr val="dk1"/>
                </a:solidFill>
                <a:latin typeface="Calibri"/>
                <a:ea typeface="Calibri"/>
                <a:cs typeface="Calibri"/>
                <a:sym typeface="Calibri"/>
              </a:rPr>
              <a:t>Week 1: Computer Hardware - </a:t>
            </a:r>
            <a:fld id="{00000000-1234-1234-1234-123412341234}" type="slidenum">
              <a:rPr lang="en" sz="1000">
                <a:solidFill>
                  <a:schemeClr val="dk1"/>
                </a:solidFill>
              </a:rPr>
              <a:t>‹#›</a:t>
            </a:fld>
          </a:p>
        </p:txBody>
      </p:sp>
      <p:sp>
        <p:nvSpPr>
          <p:cNvPr id="17" name="Shape 17"/>
          <p:cNvSpPr txBox="1"/>
          <p:nvPr>
            <p:ph idx="1" type="body"/>
          </p:nvPr>
        </p:nvSpPr>
        <p:spPr>
          <a:xfrm>
            <a:off x="348400" y="1200150"/>
            <a:ext cx="8338200" cy="3725699"/>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18" name="Shape 18"/>
          <p:cNvSpPr txBox="1"/>
          <p:nvPr>
            <p:ph type="title"/>
          </p:nvPr>
        </p:nvSpPr>
        <p:spPr>
          <a:xfrm>
            <a:off x="236025" y="325100"/>
            <a:ext cx="8907900" cy="857400"/>
          </a:xfrm>
          <a:prstGeom prst="rect">
            <a:avLst/>
          </a:prstGeom>
        </p:spPr>
        <p:txBody>
          <a:bodyPr anchorCtr="0" anchor="b" bIns="91425" lIns="91425" rIns="91425" tIns="91425"/>
          <a:lstStyle>
            <a:lvl1pPr lvl="0" rtl="0">
              <a:spcBef>
                <a:spcPts val="0"/>
              </a:spcBef>
              <a:buClr>
                <a:schemeClr val="dk1"/>
              </a:buClr>
              <a:buSzPct val="100000"/>
              <a:buFont typeface="Calibri"/>
              <a:buNone/>
              <a:defRPr b="1" sz="3600">
                <a:solidFill>
                  <a:schemeClr val="dk1"/>
                </a:solidFill>
                <a:latin typeface="Calibri"/>
                <a:ea typeface="Calibri"/>
                <a:cs typeface="Calibri"/>
                <a:sym typeface="Calibri"/>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19" name="Shape 19"/>
          <p:cNvSpPr/>
          <p:nvPr/>
        </p:nvSpPr>
        <p:spPr>
          <a:xfrm>
            <a:off x="48825" y="651075"/>
            <a:ext cx="187199" cy="390599"/>
          </a:xfrm>
          <a:prstGeom prst="chevron">
            <a:avLst>
              <a:gd fmla="val 50000" name="adj"/>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0" name="Shape 20"/>
          <p:cNvPicPr preferRelativeResize="0"/>
          <p:nvPr/>
        </p:nvPicPr>
        <p:blipFill>
          <a:blip r:embed="rId2">
            <a:alphaModFix/>
          </a:blip>
          <a:stretch>
            <a:fillRect/>
          </a:stretch>
        </p:blipFill>
        <p:spPr>
          <a:xfrm>
            <a:off x="1222324" y="53037"/>
            <a:ext cx="2058824" cy="274224"/>
          </a:xfrm>
          <a:prstGeom prst="rect">
            <a:avLst/>
          </a:prstGeom>
          <a:noFill/>
          <a:ln>
            <a:noFill/>
          </a:ln>
        </p:spPr>
      </p:pic>
      <p:pic>
        <p:nvPicPr>
          <p:cNvPr id="21" name="Shape 21"/>
          <p:cNvPicPr preferRelativeResize="0"/>
          <p:nvPr/>
        </p:nvPicPr>
        <p:blipFill>
          <a:blip r:embed="rId3">
            <a:alphaModFix/>
          </a:blip>
          <a:stretch>
            <a:fillRect/>
          </a:stretch>
        </p:blipFill>
        <p:spPr>
          <a:xfrm>
            <a:off x="28935" y="28935"/>
            <a:ext cx="1059450" cy="3224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and image">
    <p:spTree>
      <p:nvGrpSpPr>
        <p:cNvPr id="22" name="Shape 22"/>
        <p:cNvGrpSpPr/>
        <p:nvPr/>
      </p:nvGrpSpPr>
      <p:grpSpPr>
        <a:xfrm>
          <a:off x="0" y="0"/>
          <a:ext cx="0" cy="0"/>
          <a:chOff x="0" y="0"/>
          <a:chExt cx="0" cy="0"/>
        </a:xfrm>
      </p:grpSpPr>
      <p:sp>
        <p:nvSpPr>
          <p:cNvPr id="23" name="Shape 23"/>
          <p:cNvSpPr txBox="1"/>
          <p:nvPr/>
        </p:nvSpPr>
        <p:spPr>
          <a:xfrm>
            <a:off x="236025" y="1200150"/>
            <a:ext cx="5770499" cy="3725699"/>
          </a:xfrm>
          <a:prstGeom prst="rect">
            <a:avLst/>
          </a:prstGeom>
          <a:noFill/>
          <a:ln>
            <a:noFill/>
          </a:ln>
        </p:spPr>
        <p:txBody>
          <a:bodyPr anchorCtr="0" anchor="t" bIns="91425" lIns="91425" rIns="91425" tIns="91425">
            <a:noAutofit/>
          </a:bodyPr>
          <a:lstStyle/>
          <a:p>
            <a:pPr lvl="0" rtl="0">
              <a:spcBef>
                <a:spcPts val="0"/>
              </a:spcBef>
              <a:buNone/>
            </a:pPr>
            <a:r>
              <a:t/>
            </a:r>
            <a:endParaRPr sz="2400"/>
          </a:p>
        </p:txBody>
      </p:sp>
      <p:sp>
        <p:nvSpPr>
          <p:cNvPr id="24" name="Shape 24"/>
          <p:cNvSpPr txBox="1"/>
          <p:nvPr>
            <p:ph idx="12" type="sldNum"/>
          </p:nvPr>
        </p:nvSpPr>
        <p:spPr>
          <a:xfrm>
            <a:off x="6229533" y="-31031"/>
            <a:ext cx="2910000" cy="322500"/>
          </a:xfrm>
          <a:prstGeom prst="rect">
            <a:avLst/>
          </a:prstGeom>
          <a:noFill/>
          <a:ln>
            <a:noFill/>
          </a:ln>
        </p:spPr>
        <p:txBody>
          <a:bodyPr anchorCtr="0" anchor="ctr" bIns="91425" lIns="91425" rIns="91425" tIns="91425">
            <a:noAutofit/>
          </a:bodyPr>
          <a:lstStyle/>
          <a:p>
            <a:pPr lvl="0" rtl="0" algn="r">
              <a:spcBef>
                <a:spcPts val="0"/>
              </a:spcBef>
              <a:buNone/>
            </a:pPr>
            <a:r>
              <a:rPr lang="en" sz="1200">
                <a:solidFill>
                  <a:schemeClr val="dk1"/>
                </a:solidFill>
                <a:latin typeface="Calibri"/>
                <a:ea typeface="Calibri"/>
                <a:cs typeface="Calibri"/>
                <a:sym typeface="Calibri"/>
              </a:rPr>
              <a:t>Week 1: Computer Hardware - </a:t>
            </a:r>
            <a:fld id="{00000000-1234-1234-1234-123412341234}" type="slidenum">
              <a:rPr lang="en" sz="1000">
                <a:solidFill>
                  <a:schemeClr val="dk1"/>
                </a:solidFill>
              </a:rPr>
              <a:t>‹#›</a:t>
            </a:fld>
          </a:p>
        </p:txBody>
      </p:sp>
      <p:sp>
        <p:nvSpPr>
          <p:cNvPr id="25" name="Shape 25"/>
          <p:cNvSpPr txBox="1"/>
          <p:nvPr>
            <p:ph type="title"/>
          </p:nvPr>
        </p:nvSpPr>
        <p:spPr>
          <a:xfrm>
            <a:off x="236025" y="325100"/>
            <a:ext cx="8907900" cy="857400"/>
          </a:xfrm>
          <a:prstGeom prst="rect">
            <a:avLst/>
          </a:prstGeom>
        </p:spPr>
        <p:txBody>
          <a:bodyPr anchorCtr="0" anchor="b" bIns="91425" lIns="91425" rIns="91425" tIns="91425"/>
          <a:lstStyle>
            <a:lvl1pPr lvl="0" rtl="0">
              <a:spcBef>
                <a:spcPts val="0"/>
              </a:spcBef>
              <a:buClr>
                <a:schemeClr val="dk1"/>
              </a:buClr>
              <a:buSzPct val="100000"/>
              <a:buFont typeface="Calibri"/>
              <a:buNone/>
              <a:defRPr b="1" sz="3600">
                <a:solidFill>
                  <a:schemeClr val="dk1"/>
                </a:solidFill>
                <a:latin typeface="Calibri"/>
                <a:ea typeface="Calibri"/>
                <a:cs typeface="Calibri"/>
                <a:sym typeface="Calibri"/>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26" name="Shape 26"/>
          <p:cNvSpPr/>
          <p:nvPr/>
        </p:nvSpPr>
        <p:spPr>
          <a:xfrm>
            <a:off x="48825" y="651075"/>
            <a:ext cx="187199" cy="390599"/>
          </a:xfrm>
          <a:prstGeom prst="chevron">
            <a:avLst>
              <a:gd fmla="val 50000" name="adj"/>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7" name="Shape 27"/>
          <p:cNvPicPr preferRelativeResize="0"/>
          <p:nvPr/>
        </p:nvPicPr>
        <p:blipFill>
          <a:blip r:embed="rId2">
            <a:alphaModFix/>
          </a:blip>
          <a:stretch>
            <a:fillRect/>
          </a:stretch>
        </p:blipFill>
        <p:spPr>
          <a:xfrm>
            <a:off x="1222324" y="53037"/>
            <a:ext cx="2058824" cy="274224"/>
          </a:xfrm>
          <a:prstGeom prst="rect">
            <a:avLst/>
          </a:prstGeom>
          <a:noFill/>
          <a:ln>
            <a:noFill/>
          </a:ln>
        </p:spPr>
      </p:pic>
      <p:pic>
        <p:nvPicPr>
          <p:cNvPr id="28" name="Shape 28"/>
          <p:cNvPicPr preferRelativeResize="0"/>
          <p:nvPr/>
        </p:nvPicPr>
        <p:blipFill>
          <a:blip r:embed="rId3">
            <a:alphaModFix/>
          </a:blip>
          <a:stretch>
            <a:fillRect/>
          </a:stretch>
        </p:blipFill>
        <p:spPr>
          <a:xfrm>
            <a:off x="28935" y="28935"/>
            <a:ext cx="1059450" cy="3224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236025" y="325100"/>
            <a:ext cx="89079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p:nvPr/>
        </p:nvSpPr>
        <p:spPr>
          <a:xfrm>
            <a:off x="48825" y="651075"/>
            <a:ext cx="187199" cy="390599"/>
          </a:xfrm>
          <a:prstGeom prst="chevron">
            <a:avLst>
              <a:gd fmla="val 50000" name="adj"/>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 name="Shape 32"/>
          <p:cNvSpPr txBox="1"/>
          <p:nvPr>
            <p:ph idx="12" type="sldNum"/>
          </p:nvPr>
        </p:nvSpPr>
        <p:spPr>
          <a:xfrm>
            <a:off x="6229533" y="-31031"/>
            <a:ext cx="2910000" cy="322500"/>
          </a:xfrm>
          <a:prstGeom prst="rect">
            <a:avLst/>
          </a:prstGeom>
          <a:noFill/>
          <a:ln>
            <a:noFill/>
          </a:ln>
        </p:spPr>
        <p:txBody>
          <a:bodyPr anchorCtr="0" anchor="ctr" bIns="91425" lIns="91425" rIns="91425" tIns="91425">
            <a:noAutofit/>
          </a:bodyPr>
          <a:lstStyle/>
          <a:p>
            <a:pPr lvl="0" rtl="0" algn="r">
              <a:spcBef>
                <a:spcPts val="0"/>
              </a:spcBef>
              <a:buNone/>
            </a:pPr>
            <a:r>
              <a:rPr lang="en" sz="1200">
                <a:solidFill>
                  <a:schemeClr val="dk1"/>
                </a:solidFill>
                <a:latin typeface="Calibri"/>
                <a:ea typeface="Calibri"/>
                <a:cs typeface="Calibri"/>
                <a:sym typeface="Calibri"/>
              </a:rPr>
              <a:t>Week 1: Computer Hardware - </a:t>
            </a:r>
            <a:fld id="{00000000-1234-1234-1234-123412341234}" type="slidenum">
              <a:rPr lang="en" sz="1000">
                <a:solidFill>
                  <a:schemeClr val="dk1"/>
                </a:solidFill>
              </a:rPr>
              <a:t>‹#›</a:t>
            </a:fld>
          </a:p>
        </p:txBody>
      </p:sp>
      <p:pic>
        <p:nvPicPr>
          <p:cNvPr id="33" name="Shape 33"/>
          <p:cNvPicPr preferRelativeResize="0"/>
          <p:nvPr/>
        </p:nvPicPr>
        <p:blipFill>
          <a:blip r:embed="rId2">
            <a:alphaModFix/>
          </a:blip>
          <a:stretch>
            <a:fillRect/>
          </a:stretch>
        </p:blipFill>
        <p:spPr>
          <a:xfrm>
            <a:off x="1222324" y="53037"/>
            <a:ext cx="2058824" cy="274224"/>
          </a:xfrm>
          <a:prstGeom prst="rect">
            <a:avLst/>
          </a:prstGeom>
          <a:noFill/>
          <a:ln>
            <a:noFill/>
          </a:ln>
        </p:spPr>
      </p:pic>
      <p:pic>
        <p:nvPicPr>
          <p:cNvPr id="34" name="Shape 34"/>
          <p:cNvPicPr preferRelativeResize="0"/>
          <p:nvPr/>
        </p:nvPicPr>
        <p:blipFill>
          <a:blip r:embed="rId3">
            <a:alphaModFix/>
          </a:blip>
          <a:stretch>
            <a:fillRect/>
          </a:stretch>
        </p:blipFill>
        <p:spPr>
          <a:xfrm>
            <a:off x="28935" y="28935"/>
            <a:ext cx="1059450" cy="3224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5" name="Shape 35"/>
        <p:cNvGrpSpPr/>
        <p:nvPr/>
      </p:nvGrpSpPr>
      <p:grpSpPr>
        <a:xfrm>
          <a:off x="0" y="0"/>
          <a:ext cx="0" cy="0"/>
          <a:chOff x="0" y="0"/>
          <a:chExt cx="0" cy="0"/>
        </a:xfrm>
      </p:grpSpPr>
      <p:sp>
        <p:nvSpPr>
          <p:cNvPr id="36" name="Shape 36"/>
          <p:cNvSpPr txBox="1"/>
          <p:nvPr>
            <p:ph idx="12" type="sldNum"/>
          </p:nvPr>
        </p:nvSpPr>
        <p:spPr>
          <a:xfrm>
            <a:off x="6229533" y="-31031"/>
            <a:ext cx="2910000" cy="322500"/>
          </a:xfrm>
          <a:prstGeom prst="rect">
            <a:avLst/>
          </a:prstGeom>
          <a:noFill/>
          <a:ln>
            <a:noFill/>
          </a:ln>
        </p:spPr>
        <p:txBody>
          <a:bodyPr anchorCtr="0" anchor="ctr" bIns="91425" lIns="91425" rIns="91425" tIns="91425">
            <a:noAutofit/>
          </a:bodyPr>
          <a:lstStyle/>
          <a:p>
            <a:pPr lvl="0" rtl="0" algn="r">
              <a:spcBef>
                <a:spcPts val="0"/>
              </a:spcBef>
              <a:buNone/>
            </a:pPr>
            <a:r>
              <a:rPr lang="en" sz="1200">
                <a:solidFill>
                  <a:schemeClr val="dk1"/>
                </a:solidFill>
                <a:latin typeface="Calibri"/>
                <a:ea typeface="Calibri"/>
                <a:cs typeface="Calibri"/>
                <a:sym typeface="Calibri"/>
              </a:rPr>
              <a:t>Week 1: Computer Hardware - </a:t>
            </a:r>
            <a:fld id="{00000000-1234-1234-1234-123412341234}" type="slidenum">
              <a:rPr lang="en" sz="1000">
                <a:solidFill>
                  <a:schemeClr val="dk1"/>
                </a:solidFill>
              </a:rPr>
              <a:t>‹#›</a:t>
            </a:fld>
          </a:p>
        </p:txBody>
      </p:sp>
      <p:pic>
        <p:nvPicPr>
          <p:cNvPr id="37" name="Shape 37"/>
          <p:cNvPicPr preferRelativeResize="0"/>
          <p:nvPr/>
        </p:nvPicPr>
        <p:blipFill>
          <a:blip r:embed="rId2">
            <a:alphaModFix/>
          </a:blip>
          <a:stretch>
            <a:fillRect/>
          </a:stretch>
        </p:blipFill>
        <p:spPr>
          <a:xfrm>
            <a:off x="1222324" y="53037"/>
            <a:ext cx="2058824" cy="274224"/>
          </a:xfrm>
          <a:prstGeom prst="rect">
            <a:avLst/>
          </a:prstGeom>
          <a:noFill/>
          <a:ln>
            <a:noFill/>
          </a:ln>
        </p:spPr>
      </p:pic>
      <p:pic>
        <p:nvPicPr>
          <p:cNvPr id="38" name="Shape 38"/>
          <p:cNvPicPr preferRelativeResize="0"/>
          <p:nvPr/>
        </p:nvPicPr>
        <p:blipFill>
          <a:blip r:embed="rId3">
            <a:alphaModFix/>
          </a:blip>
          <a:stretch>
            <a:fillRect/>
          </a:stretch>
        </p:blipFill>
        <p:spPr>
          <a:xfrm>
            <a:off x="28935" y="28935"/>
            <a:ext cx="1059450" cy="3224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spTree>
      <p:nvGrpSpPr>
        <p:cNvPr id="39" name="Shape 39"/>
        <p:cNvGrpSpPr/>
        <p:nvPr/>
      </p:nvGrpSpPr>
      <p:grpSpPr>
        <a:xfrm>
          <a:off x="0" y="0"/>
          <a:ext cx="0" cy="0"/>
          <a:chOff x="0" y="0"/>
          <a:chExt cx="0" cy="0"/>
        </a:xfrm>
      </p:grpSpPr>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rtl="0">
              <a:spcBef>
                <a:spcPts val="600"/>
              </a:spcBef>
              <a:buClr>
                <a:schemeClr val="dk1"/>
              </a:buClr>
              <a:buSzPct val="100000"/>
              <a:buFont typeface="Calibri"/>
              <a:defRPr sz="3000">
                <a:solidFill>
                  <a:schemeClr val="dk1"/>
                </a:solidFill>
                <a:latin typeface="Calibri"/>
                <a:ea typeface="Calibri"/>
                <a:cs typeface="Calibri"/>
                <a:sym typeface="Calibri"/>
              </a:defRPr>
            </a:lvl1pPr>
            <a:lvl2pPr lvl="1" rtl="0">
              <a:spcBef>
                <a:spcPts val="480"/>
              </a:spcBef>
              <a:buClr>
                <a:schemeClr val="dk1"/>
              </a:buClr>
              <a:buSzPct val="100000"/>
              <a:buFont typeface="Calibri"/>
              <a:defRPr sz="2400">
                <a:solidFill>
                  <a:schemeClr val="dk1"/>
                </a:solidFill>
                <a:latin typeface="Calibri"/>
                <a:ea typeface="Calibri"/>
                <a:cs typeface="Calibri"/>
                <a:sym typeface="Calibri"/>
              </a:defRPr>
            </a:lvl2pPr>
            <a:lvl3pPr lvl="2" rtl="0">
              <a:spcBef>
                <a:spcPts val="480"/>
              </a:spcBef>
              <a:buClr>
                <a:schemeClr val="dk1"/>
              </a:buClr>
              <a:buSzPct val="100000"/>
              <a:buFont typeface="Calibri"/>
              <a:defRPr sz="2400">
                <a:solidFill>
                  <a:schemeClr val="dk1"/>
                </a:solidFill>
                <a:latin typeface="Calibri"/>
                <a:ea typeface="Calibri"/>
                <a:cs typeface="Calibri"/>
                <a:sym typeface="Calibri"/>
              </a:defRPr>
            </a:lvl3pPr>
            <a:lvl4pPr lvl="3" rtl="0">
              <a:spcBef>
                <a:spcPts val="360"/>
              </a:spcBef>
              <a:buClr>
                <a:schemeClr val="dk1"/>
              </a:buClr>
              <a:buSzPct val="100000"/>
              <a:buFont typeface="Calibri"/>
              <a:defRPr sz="1800">
                <a:solidFill>
                  <a:schemeClr val="dk1"/>
                </a:solidFill>
                <a:latin typeface="Calibri"/>
                <a:ea typeface="Calibri"/>
                <a:cs typeface="Calibri"/>
                <a:sym typeface="Calibri"/>
              </a:defRPr>
            </a:lvl4pPr>
            <a:lvl5pPr lvl="4" rtl="0">
              <a:spcBef>
                <a:spcPts val="360"/>
              </a:spcBef>
              <a:buClr>
                <a:schemeClr val="dk1"/>
              </a:buClr>
              <a:buSzPct val="100000"/>
              <a:buFont typeface="Calibri"/>
              <a:defRPr sz="1800">
                <a:solidFill>
                  <a:schemeClr val="dk1"/>
                </a:solidFill>
                <a:latin typeface="Calibri"/>
                <a:ea typeface="Calibri"/>
                <a:cs typeface="Calibri"/>
                <a:sym typeface="Calibri"/>
              </a:defRPr>
            </a:lvl5pPr>
            <a:lvl6pPr lvl="5" rtl="0">
              <a:spcBef>
                <a:spcPts val="360"/>
              </a:spcBef>
              <a:buClr>
                <a:schemeClr val="dk1"/>
              </a:buClr>
              <a:buSzPct val="100000"/>
              <a:buFont typeface="Calibri"/>
              <a:defRPr sz="1800">
                <a:solidFill>
                  <a:schemeClr val="dk1"/>
                </a:solidFill>
                <a:latin typeface="Calibri"/>
                <a:ea typeface="Calibri"/>
                <a:cs typeface="Calibri"/>
                <a:sym typeface="Calibri"/>
              </a:defRPr>
            </a:lvl6pPr>
            <a:lvl7pPr lvl="6" rtl="0">
              <a:spcBef>
                <a:spcPts val="360"/>
              </a:spcBef>
              <a:buClr>
                <a:schemeClr val="dk1"/>
              </a:buClr>
              <a:buSzPct val="100000"/>
              <a:buFont typeface="Calibri"/>
              <a:defRPr sz="1800">
                <a:solidFill>
                  <a:schemeClr val="dk1"/>
                </a:solidFill>
                <a:latin typeface="Calibri"/>
                <a:ea typeface="Calibri"/>
                <a:cs typeface="Calibri"/>
                <a:sym typeface="Calibri"/>
              </a:defRPr>
            </a:lvl7pPr>
            <a:lvl8pPr lvl="7" rtl="0">
              <a:spcBef>
                <a:spcPts val="360"/>
              </a:spcBef>
              <a:buClr>
                <a:schemeClr val="dk1"/>
              </a:buClr>
              <a:buSzPct val="100000"/>
              <a:buFont typeface="Calibri"/>
              <a:defRPr sz="1800">
                <a:solidFill>
                  <a:schemeClr val="dk1"/>
                </a:solidFill>
                <a:latin typeface="Calibri"/>
                <a:ea typeface="Calibri"/>
                <a:cs typeface="Calibri"/>
                <a:sym typeface="Calibri"/>
              </a:defRPr>
            </a:lvl8pPr>
            <a:lvl9pPr lvl="8" rtl="0">
              <a:spcBef>
                <a:spcPts val="360"/>
              </a:spcBef>
              <a:buClr>
                <a:schemeClr val="dk1"/>
              </a:buClr>
              <a:buSzPct val="100000"/>
              <a:buFont typeface="Calibri"/>
              <a:defRPr sz="1800">
                <a:solidFill>
                  <a:schemeClr val="dk1"/>
                </a:solidFill>
                <a:latin typeface="Calibri"/>
                <a:ea typeface="Calibri"/>
                <a:cs typeface="Calibri"/>
                <a:sym typeface="Calibri"/>
              </a:defRPr>
            </a:lvl9pPr>
          </a:lstStyle>
          <a:p/>
        </p:txBody>
      </p:sp>
      <p:sp>
        <p:nvSpPr>
          <p:cNvPr id="7" name="Shape 7"/>
          <p:cNvSpPr txBox="1"/>
          <p:nvPr>
            <p:ph type="title"/>
          </p:nvPr>
        </p:nvSpPr>
        <p:spPr>
          <a:xfrm>
            <a:off x="236025" y="325100"/>
            <a:ext cx="8907900" cy="857400"/>
          </a:xfrm>
          <a:prstGeom prst="rect">
            <a:avLst/>
          </a:prstGeom>
          <a:noFill/>
          <a:ln>
            <a:noFill/>
          </a:ln>
        </p:spPr>
        <p:txBody>
          <a:bodyPr anchorCtr="0" anchor="b" bIns="91425" lIns="91425" rIns="91425" tIns="91425"/>
          <a:lstStyle>
            <a:lvl1pPr lvl="0" rtl="0">
              <a:spcBef>
                <a:spcPts val="0"/>
              </a:spcBef>
              <a:buClr>
                <a:schemeClr val="dk1"/>
              </a:buClr>
              <a:buSzPct val="100000"/>
              <a:buFont typeface="Calibri"/>
              <a:buNone/>
              <a:defRPr b="1" sz="3600">
                <a:solidFill>
                  <a:schemeClr val="dk1"/>
                </a:solidFill>
                <a:latin typeface="Calibri"/>
                <a:ea typeface="Calibri"/>
                <a:cs typeface="Calibri"/>
                <a:sym typeface="Calibri"/>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xml"/><Relationship Id="rId3" Type="http://schemas.openxmlformats.org/officeDocument/2006/relationships/image" Target="../media/image00.png"/><Relationship Id="rId4" Type="http://schemas.openxmlformats.org/officeDocument/2006/relationships/image" Target="../media/image03.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2.jpg"/><Relationship Id="rId4" Type="http://schemas.openxmlformats.org/officeDocument/2006/relationships/image" Target="../media/image07.gif"/><Relationship Id="rId5" Type="http://schemas.openxmlformats.org/officeDocument/2006/relationships/image" Target="../media/image06.jp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09.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5.xml"/><Relationship Id="rId3" Type="http://schemas.openxmlformats.org/officeDocument/2006/relationships/image" Target="../media/image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6.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4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pic>
        <p:nvPicPr>
          <p:cNvPr id="44" name="Shape 44"/>
          <p:cNvPicPr preferRelativeResize="0"/>
          <p:nvPr/>
        </p:nvPicPr>
        <p:blipFill>
          <a:blip r:embed="rId3">
            <a:alphaModFix/>
          </a:blip>
          <a:stretch>
            <a:fillRect/>
          </a:stretch>
        </p:blipFill>
        <p:spPr>
          <a:xfrm>
            <a:off x="2247887" y="1811387"/>
            <a:ext cx="4648200" cy="619125"/>
          </a:xfrm>
          <a:prstGeom prst="rect">
            <a:avLst/>
          </a:prstGeom>
          <a:noFill/>
          <a:ln>
            <a:noFill/>
          </a:ln>
        </p:spPr>
      </p:pic>
      <p:pic>
        <p:nvPicPr>
          <p:cNvPr id="45" name="Shape 45"/>
          <p:cNvPicPr preferRelativeResize="0"/>
          <p:nvPr/>
        </p:nvPicPr>
        <p:blipFill>
          <a:blip r:embed="rId4">
            <a:alphaModFix/>
          </a:blip>
          <a:stretch>
            <a:fillRect/>
          </a:stretch>
        </p:blipFill>
        <p:spPr>
          <a:xfrm>
            <a:off x="2908675" y="372474"/>
            <a:ext cx="3326626" cy="1012349"/>
          </a:xfrm>
          <a:prstGeom prst="rect">
            <a:avLst/>
          </a:prstGeom>
          <a:noFill/>
          <a:ln>
            <a:noFill/>
          </a:ln>
        </p:spPr>
      </p:pic>
      <p:sp>
        <p:nvSpPr>
          <p:cNvPr id="46" name="Shape 46"/>
          <p:cNvSpPr txBox="1"/>
          <p:nvPr/>
        </p:nvSpPr>
        <p:spPr>
          <a:xfrm>
            <a:off x="0" y="3093875"/>
            <a:ext cx="9144000" cy="1433400"/>
          </a:xfrm>
          <a:prstGeom prst="rect">
            <a:avLst/>
          </a:prstGeom>
          <a:noFill/>
          <a:ln>
            <a:noFill/>
          </a:ln>
        </p:spPr>
        <p:txBody>
          <a:bodyPr anchorCtr="0" anchor="t" bIns="91425" lIns="91425" rIns="91425" tIns="91425">
            <a:noAutofit/>
          </a:bodyPr>
          <a:lstStyle/>
          <a:p>
            <a:pPr lvl="0" rtl="0" algn="ctr">
              <a:spcBef>
                <a:spcPts val="0"/>
              </a:spcBef>
              <a:buNone/>
            </a:pPr>
            <a:r>
              <a:rPr b="1" lang="en" sz="3000">
                <a:latin typeface="Calibri"/>
                <a:ea typeface="Calibri"/>
                <a:cs typeface="Calibri"/>
                <a:sym typeface="Calibri"/>
              </a:rPr>
              <a:t>Week 3</a:t>
            </a:r>
          </a:p>
          <a:p>
            <a:pPr lvl="0" algn="ctr">
              <a:spcBef>
                <a:spcPts val="0"/>
              </a:spcBef>
              <a:buNone/>
            </a:pPr>
            <a:r>
              <a:rPr b="1" lang="en" sz="3000">
                <a:latin typeface="Calibri"/>
                <a:ea typeface="Calibri"/>
                <a:cs typeface="Calibri"/>
                <a:sym typeface="Calibri"/>
              </a:rPr>
              <a:t>Software</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idx="1" type="body"/>
          </p:nvPr>
        </p:nvSpPr>
        <p:spPr>
          <a:xfrm>
            <a:off x="348400" y="1200150"/>
            <a:ext cx="8338200" cy="3725699"/>
          </a:xfrm>
          <a:prstGeom prst="rect">
            <a:avLst/>
          </a:prstGeom>
        </p:spPr>
        <p:txBody>
          <a:bodyPr anchorCtr="0" anchor="t" bIns="91425" lIns="91425" rIns="91425" tIns="91425">
            <a:noAutofit/>
          </a:bodyPr>
          <a:lstStyle/>
          <a:p>
            <a:pPr lvl="0" rtl="0">
              <a:spcBef>
                <a:spcPts val="0"/>
              </a:spcBef>
              <a:buNone/>
            </a:pPr>
            <a:r>
              <a:rPr b="1" lang="en" sz="3600"/>
              <a:t>Ms. Blount</a:t>
            </a:r>
          </a:p>
          <a:p>
            <a:pPr lvl="0" rtl="0">
              <a:spcBef>
                <a:spcPts val="0"/>
              </a:spcBef>
              <a:buNone/>
            </a:pPr>
            <a:r>
              <a:rPr lang="en" sz="3600"/>
              <a:t>Mr. Lile</a:t>
            </a:r>
          </a:p>
          <a:p>
            <a:pPr lvl="0" rtl="0">
              <a:spcBef>
                <a:spcPts val="0"/>
              </a:spcBef>
              <a:buNone/>
            </a:pPr>
            <a:r>
              <a:rPr lang="en" sz="3600"/>
              <a:t>Mr. Marshall</a:t>
            </a:r>
          </a:p>
          <a:p>
            <a:pPr lvl="0" rtl="0">
              <a:spcBef>
                <a:spcPts val="0"/>
              </a:spcBef>
              <a:buNone/>
            </a:pPr>
            <a:r>
              <a:t/>
            </a:r>
            <a:endParaRPr sz="3600"/>
          </a:p>
        </p:txBody>
      </p:sp>
      <p:sp>
        <p:nvSpPr>
          <p:cNvPr id="52" name="Shape 52"/>
          <p:cNvSpPr txBox="1"/>
          <p:nvPr>
            <p:ph type="title"/>
          </p:nvPr>
        </p:nvSpPr>
        <p:spPr>
          <a:xfrm>
            <a:off x="236025" y="325100"/>
            <a:ext cx="8907900" cy="857400"/>
          </a:xfrm>
          <a:prstGeom prst="rect">
            <a:avLst/>
          </a:prstGeom>
        </p:spPr>
        <p:txBody>
          <a:bodyPr anchorCtr="0" anchor="b" bIns="91425" lIns="91425" rIns="91425" tIns="91425">
            <a:noAutofit/>
          </a:bodyPr>
          <a:lstStyle/>
          <a:p>
            <a:pPr lvl="0">
              <a:spcBef>
                <a:spcPts val="0"/>
              </a:spcBef>
              <a:buClr>
                <a:srgbClr val="000000"/>
              </a:buClr>
              <a:buSzPct val="30555"/>
              <a:buFont typeface="Arial"/>
              <a:buNone/>
            </a:pPr>
            <a:r>
              <a:rPr lang="en"/>
              <a:t>Your Instructors</a:t>
            </a:r>
          </a:p>
        </p:txBody>
      </p:sp>
      <p:sp>
        <p:nvSpPr>
          <p:cNvPr id="53" name="Shape 53"/>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When You Type a Letter on the Keyboard...</a:t>
            </a:r>
          </a:p>
        </p:txBody>
      </p:sp>
      <p:sp>
        <p:nvSpPr>
          <p:cNvPr id="114" name="Shape 114"/>
          <p:cNvSpPr txBox="1"/>
          <p:nvPr/>
        </p:nvSpPr>
        <p:spPr>
          <a:xfrm>
            <a:off x="193550" y="2893100"/>
            <a:ext cx="1112700" cy="916200"/>
          </a:xfrm>
          <a:prstGeom prst="rect">
            <a:avLst/>
          </a:prstGeom>
          <a:noFill/>
          <a:ln>
            <a:noFill/>
          </a:ln>
        </p:spPr>
        <p:txBody>
          <a:bodyPr anchorCtr="0" anchor="t" bIns="91425" lIns="91425" rIns="91425" tIns="91425">
            <a:noAutofit/>
          </a:bodyPr>
          <a:lstStyle/>
          <a:p>
            <a:pPr lvl="0" rtl="0">
              <a:spcBef>
                <a:spcPts val="0"/>
              </a:spcBef>
              <a:buClr>
                <a:schemeClr val="dk1"/>
              </a:buClr>
              <a:buSzPct val="45833"/>
              <a:buFont typeface="Arial"/>
              <a:buNone/>
            </a:pPr>
            <a:r>
              <a:rPr b="1" lang="en" sz="2400">
                <a:solidFill>
                  <a:srgbClr val="990000"/>
                </a:solidFill>
                <a:latin typeface="Calibri"/>
                <a:ea typeface="Calibri"/>
                <a:cs typeface="Calibri"/>
                <a:sym typeface="Calibri"/>
              </a:rPr>
              <a:t>Input:</a:t>
            </a:r>
          </a:p>
          <a:p>
            <a:pPr lvl="0">
              <a:spcBef>
                <a:spcPts val="0"/>
              </a:spcBef>
              <a:buNone/>
            </a:pPr>
            <a:r>
              <a:rPr b="1" lang="en" sz="2400">
                <a:latin typeface="Calibri"/>
                <a:ea typeface="Calibri"/>
                <a:cs typeface="Calibri"/>
                <a:sym typeface="Calibri"/>
              </a:rPr>
              <a:t>Press a letter key</a:t>
            </a:r>
          </a:p>
        </p:txBody>
      </p:sp>
      <p:cxnSp>
        <p:nvCxnSpPr>
          <p:cNvPr id="115" name="Shape 115"/>
          <p:cNvCxnSpPr/>
          <p:nvPr/>
        </p:nvCxnSpPr>
        <p:spPr>
          <a:xfrm>
            <a:off x="1294237" y="2571750"/>
            <a:ext cx="548099" cy="0"/>
          </a:xfrm>
          <a:prstGeom prst="straightConnector1">
            <a:avLst/>
          </a:prstGeom>
          <a:noFill/>
          <a:ln cap="flat" cmpd="sng" w="38100">
            <a:solidFill>
              <a:srgbClr val="FF9900"/>
            </a:solidFill>
            <a:prstDash val="solid"/>
            <a:round/>
            <a:headEnd len="lg" w="lg" type="none"/>
            <a:tailEnd len="lg" w="lg" type="triangle"/>
          </a:ln>
        </p:spPr>
      </p:cxnSp>
      <p:pic>
        <p:nvPicPr>
          <p:cNvPr id="116" name="Shape 116"/>
          <p:cNvPicPr preferRelativeResize="0"/>
          <p:nvPr/>
        </p:nvPicPr>
        <p:blipFill rotWithShape="1">
          <a:blip r:embed="rId3">
            <a:alphaModFix/>
          </a:blip>
          <a:srcRect b="27822" l="36089" r="35991" t="28425"/>
          <a:stretch/>
        </p:blipFill>
        <p:spPr>
          <a:xfrm>
            <a:off x="311350" y="1939150"/>
            <a:ext cx="877075" cy="916299"/>
          </a:xfrm>
          <a:prstGeom prst="rect">
            <a:avLst/>
          </a:prstGeom>
          <a:noFill/>
          <a:ln>
            <a:noFill/>
          </a:ln>
        </p:spPr>
      </p:pic>
      <p:pic>
        <p:nvPicPr>
          <p:cNvPr id="117" name="Shape 117"/>
          <p:cNvPicPr preferRelativeResize="0"/>
          <p:nvPr/>
        </p:nvPicPr>
        <p:blipFill rotWithShape="1">
          <a:blip r:embed="rId4">
            <a:alphaModFix/>
          </a:blip>
          <a:srcRect b="17780" l="2227" r="74252" t="75031"/>
          <a:stretch/>
        </p:blipFill>
        <p:spPr>
          <a:xfrm>
            <a:off x="1948612" y="2212450"/>
            <a:ext cx="1140349" cy="369700"/>
          </a:xfrm>
          <a:prstGeom prst="rect">
            <a:avLst/>
          </a:prstGeom>
          <a:noFill/>
          <a:ln cap="flat" cmpd="sng" w="9525">
            <a:solidFill>
              <a:srgbClr val="000000"/>
            </a:solidFill>
            <a:prstDash val="solid"/>
            <a:round/>
            <a:headEnd len="med" w="med" type="none"/>
            <a:tailEnd len="med" w="med" type="none"/>
          </a:ln>
        </p:spPr>
      </p:pic>
      <p:sp>
        <p:nvSpPr>
          <p:cNvPr id="118" name="Shape 118"/>
          <p:cNvSpPr txBox="1"/>
          <p:nvPr/>
        </p:nvSpPr>
        <p:spPr>
          <a:xfrm>
            <a:off x="1796550" y="2893100"/>
            <a:ext cx="1292399" cy="916200"/>
          </a:xfrm>
          <a:prstGeom prst="rect">
            <a:avLst/>
          </a:prstGeom>
          <a:noFill/>
          <a:ln>
            <a:noFill/>
          </a:ln>
        </p:spPr>
        <p:txBody>
          <a:bodyPr anchorCtr="0" anchor="t" bIns="91425" lIns="91425" rIns="91425" tIns="91425">
            <a:noAutofit/>
          </a:bodyPr>
          <a:lstStyle/>
          <a:p>
            <a:pPr lvl="0" rtl="0">
              <a:spcBef>
                <a:spcPts val="0"/>
              </a:spcBef>
              <a:buClr>
                <a:schemeClr val="dk1"/>
              </a:buClr>
              <a:buSzPct val="45833"/>
              <a:buFont typeface="Arial"/>
              <a:buNone/>
            </a:pPr>
            <a:r>
              <a:rPr b="1" lang="en" sz="2400">
                <a:solidFill>
                  <a:srgbClr val="990000"/>
                </a:solidFill>
                <a:latin typeface="Calibri"/>
                <a:ea typeface="Calibri"/>
                <a:cs typeface="Calibri"/>
                <a:sym typeface="Calibri"/>
              </a:rPr>
              <a:t>Encode:</a:t>
            </a:r>
          </a:p>
          <a:p>
            <a:pPr lvl="0" rtl="0">
              <a:spcBef>
                <a:spcPts val="0"/>
              </a:spcBef>
              <a:buNone/>
            </a:pPr>
            <a:r>
              <a:rPr b="1" lang="en" sz="2400">
                <a:latin typeface="Calibri"/>
                <a:ea typeface="Calibri"/>
                <a:cs typeface="Calibri"/>
                <a:sym typeface="Calibri"/>
              </a:rPr>
              <a:t>Convert letter to binary</a:t>
            </a:r>
          </a:p>
          <a:p>
            <a:pPr lvl="0" rtl="0">
              <a:spcBef>
                <a:spcPts val="0"/>
              </a:spcBef>
              <a:buNone/>
            </a:pPr>
            <a:r>
              <a:t/>
            </a:r>
            <a:endParaRPr b="1" sz="2400">
              <a:solidFill>
                <a:srgbClr val="990000"/>
              </a:solidFill>
              <a:latin typeface="Calibri"/>
              <a:ea typeface="Calibri"/>
              <a:cs typeface="Calibri"/>
              <a:sym typeface="Calibri"/>
            </a:endParaRPr>
          </a:p>
        </p:txBody>
      </p:sp>
      <p:pic>
        <p:nvPicPr>
          <p:cNvPr id="119" name="Shape 119"/>
          <p:cNvPicPr preferRelativeResize="0"/>
          <p:nvPr/>
        </p:nvPicPr>
        <p:blipFill rotWithShape="1">
          <a:blip r:embed="rId5">
            <a:alphaModFix/>
          </a:blip>
          <a:srcRect b="9835" l="5866" r="5520" t="-5046"/>
          <a:stretch/>
        </p:blipFill>
        <p:spPr>
          <a:xfrm>
            <a:off x="3849150" y="1909300"/>
            <a:ext cx="1112700" cy="896571"/>
          </a:xfrm>
          <a:prstGeom prst="rect">
            <a:avLst/>
          </a:prstGeom>
          <a:noFill/>
          <a:ln>
            <a:noFill/>
          </a:ln>
        </p:spPr>
      </p:pic>
      <p:sp>
        <p:nvSpPr>
          <p:cNvPr id="120" name="Shape 120"/>
          <p:cNvSpPr txBox="1"/>
          <p:nvPr/>
        </p:nvSpPr>
        <p:spPr>
          <a:xfrm>
            <a:off x="3704250" y="2893100"/>
            <a:ext cx="1536599" cy="9162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990000"/>
                </a:solidFill>
                <a:latin typeface="Calibri"/>
                <a:ea typeface="Calibri"/>
                <a:cs typeface="Calibri"/>
                <a:sym typeface="Calibri"/>
              </a:rPr>
              <a:t>Process:</a:t>
            </a:r>
          </a:p>
          <a:p>
            <a:pPr lvl="0" rtl="0">
              <a:spcBef>
                <a:spcPts val="0"/>
              </a:spcBef>
              <a:buNone/>
            </a:pPr>
            <a:r>
              <a:rPr b="1" lang="en" sz="2400">
                <a:latin typeface="Calibri"/>
                <a:ea typeface="Calibri"/>
                <a:cs typeface="Calibri"/>
                <a:sym typeface="Calibri"/>
              </a:rPr>
              <a:t>CPU sends bits to program</a:t>
            </a:r>
          </a:p>
          <a:p>
            <a:pPr lvl="0" rtl="0">
              <a:spcBef>
                <a:spcPts val="0"/>
              </a:spcBef>
              <a:buNone/>
            </a:pPr>
            <a:r>
              <a:t/>
            </a:r>
            <a:endParaRPr b="1" sz="2400">
              <a:solidFill>
                <a:srgbClr val="990000"/>
              </a:solidFill>
              <a:latin typeface="Calibri"/>
              <a:ea typeface="Calibri"/>
              <a:cs typeface="Calibri"/>
              <a:sym typeface="Calibri"/>
            </a:endParaRPr>
          </a:p>
        </p:txBody>
      </p:sp>
      <p:sp>
        <p:nvSpPr>
          <p:cNvPr id="121" name="Shape 121"/>
          <p:cNvSpPr txBox="1"/>
          <p:nvPr/>
        </p:nvSpPr>
        <p:spPr>
          <a:xfrm>
            <a:off x="5587900" y="2855450"/>
            <a:ext cx="1292399" cy="9162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990000"/>
                </a:solidFill>
                <a:latin typeface="Calibri"/>
                <a:ea typeface="Calibri"/>
                <a:cs typeface="Calibri"/>
                <a:sym typeface="Calibri"/>
              </a:rPr>
              <a:t>Decode:</a:t>
            </a:r>
          </a:p>
          <a:p>
            <a:pPr lvl="0" rtl="0">
              <a:spcBef>
                <a:spcPts val="0"/>
              </a:spcBef>
              <a:buNone/>
            </a:pPr>
            <a:r>
              <a:rPr b="1" lang="en" sz="2400">
                <a:latin typeface="Calibri"/>
                <a:ea typeface="Calibri"/>
                <a:cs typeface="Calibri"/>
                <a:sym typeface="Calibri"/>
              </a:rPr>
              <a:t>Convert binary to letter</a:t>
            </a:r>
          </a:p>
        </p:txBody>
      </p:sp>
      <p:pic>
        <p:nvPicPr>
          <p:cNvPr id="122" name="Shape 122"/>
          <p:cNvPicPr preferRelativeResize="0"/>
          <p:nvPr/>
        </p:nvPicPr>
        <p:blipFill rotWithShape="1">
          <a:blip r:embed="rId6">
            <a:alphaModFix/>
          </a:blip>
          <a:srcRect b="0" l="26150" r="0" t="0"/>
          <a:stretch/>
        </p:blipFill>
        <p:spPr>
          <a:xfrm>
            <a:off x="7561043" y="1636872"/>
            <a:ext cx="1059318" cy="1120149"/>
          </a:xfrm>
          <a:prstGeom prst="rect">
            <a:avLst/>
          </a:prstGeom>
          <a:noFill/>
          <a:ln cap="flat" cmpd="sng" w="9525">
            <a:solidFill>
              <a:schemeClr val="dk2"/>
            </a:solidFill>
            <a:prstDash val="solid"/>
            <a:round/>
            <a:headEnd len="med" w="med" type="none"/>
            <a:tailEnd len="med" w="med" type="none"/>
          </a:ln>
        </p:spPr>
      </p:pic>
      <p:sp>
        <p:nvSpPr>
          <p:cNvPr id="123" name="Shape 123"/>
          <p:cNvSpPr txBox="1"/>
          <p:nvPr/>
        </p:nvSpPr>
        <p:spPr>
          <a:xfrm>
            <a:off x="7444500" y="2893100"/>
            <a:ext cx="1454400" cy="9162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990000"/>
                </a:solidFill>
                <a:latin typeface="Calibri"/>
                <a:ea typeface="Calibri"/>
                <a:cs typeface="Calibri"/>
                <a:sym typeface="Calibri"/>
              </a:rPr>
              <a:t>Output:</a:t>
            </a:r>
          </a:p>
          <a:p>
            <a:pPr lvl="0" rtl="0">
              <a:spcBef>
                <a:spcPts val="0"/>
              </a:spcBef>
              <a:buNone/>
            </a:pPr>
            <a:r>
              <a:rPr b="1" lang="en" sz="2400">
                <a:latin typeface="Calibri"/>
                <a:ea typeface="Calibri"/>
                <a:cs typeface="Calibri"/>
                <a:sym typeface="Calibri"/>
              </a:rPr>
              <a:t>Letter displayed on screen</a:t>
            </a:r>
          </a:p>
        </p:txBody>
      </p:sp>
      <p:cxnSp>
        <p:nvCxnSpPr>
          <p:cNvPr id="124" name="Shape 124"/>
          <p:cNvCxnSpPr/>
          <p:nvPr/>
        </p:nvCxnSpPr>
        <p:spPr>
          <a:xfrm>
            <a:off x="3194987" y="2571750"/>
            <a:ext cx="548099" cy="0"/>
          </a:xfrm>
          <a:prstGeom prst="straightConnector1">
            <a:avLst/>
          </a:prstGeom>
          <a:noFill/>
          <a:ln cap="flat" cmpd="sng" w="38100">
            <a:solidFill>
              <a:srgbClr val="FF9900"/>
            </a:solidFill>
            <a:prstDash val="solid"/>
            <a:round/>
            <a:headEnd len="lg" w="lg" type="none"/>
            <a:tailEnd len="lg" w="lg" type="triangle"/>
          </a:ln>
        </p:spPr>
      </p:cxnSp>
      <p:cxnSp>
        <p:nvCxnSpPr>
          <p:cNvPr id="125" name="Shape 125"/>
          <p:cNvCxnSpPr/>
          <p:nvPr/>
        </p:nvCxnSpPr>
        <p:spPr>
          <a:xfrm>
            <a:off x="4961837" y="2571750"/>
            <a:ext cx="548099" cy="0"/>
          </a:xfrm>
          <a:prstGeom prst="straightConnector1">
            <a:avLst/>
          </a:prstGeom>
          <a:noFill/>
          <a:ln cap="flat" cmpd="sng" w="38100">
            <a:solidFill>
              <a:srgbClr val="FF9900"/>
            </a:solidFill>
            <a:prstDash val="solid"/>
            <a:round/>
            <a:headEnd len="lg" w="lg" type="none"/>
            <a:tailEnd len="lg" w="lg" type="triangle"/>
          </a:ln>
        </p:spPr>
      </p:cxnSp>
      <p:pic>
        <p:nvPicPr>
          <p:cNvPr id="126" name="Shape 126"/>
          <p:cNvPicPr preferRelativeResize="0"/>
          <p:nvPr/>
        </p:nvPicPr>
        <p:blipFill rotWithShape="1">
          <a:blip r:embed="rId4">
            <a:alphaModFix/>
          </a:blip>
          <a:srcRect b="17780" l="2227" r="74252" t="75031"/>
          <a:stretch/>
        </p:blipFill>
        <p:spPr>
          <a:xfrm>
            <a:off x="5626837" y="2212450"/>
            <a:ext cx="1140349" cy="369700"/>
          </a:xfrm>
          <a:prstGeom prst="rect">
            <a:avLst/>
          </a:prstGeom>
          <a:noFill/>
          <a:ln cap="flat" cmpd="sng" w="9525">
            <a:solidFill>
              <a:srgbClr val="000000"/>
            </a:solidFill>
            <a:prstDash val="solid"/>
            <a:round/>
            <a:headEnd len="med" w="med" type="none"/>
            <a:tailEnd len="med" w="med" type="none"/>
          </a:ln>
        </p:spPr>
      </p:pic>
      <p:cxnSp>
        <p:nvCxnSpPr>
          <p:cNvPr id="127" name="Shape 127"/>
          <p:cNvCxnSpPr/>
          <p:nvPr/>
        </p:nvCxnSpPr>
        <p:spPr>
          <a:xfrm>
            <a:off x="6890050" y="2571750"/>
            <a:ext cx="548099" cy="0"/>
          </a:xfrm>
          <a:prstGeom prst="straightConnector1">
            <a:avLst/>
          </a:prstGeom>
          <a:noFill/>
          <a:ln cap="flat" cmpd="sng" w="38100">
            <a:solidFill>
              <a:srgbClr val="FF9900"/>
            </a:solidFill>
            <a:prstDash val="solid"/>
            <a:round/>
            <a:headEnd len="lg" w="lg" type="none"/>
            <a:tailEnd len="lg" w="lg" type="triangle"/>
          </a:ln>
        </p:spPr>
      </p:cxnSp>
      <p:sp>
        <p:nvSpPr>
          <p:cNvPr id="128" name="Shape 128"/>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We’re going to try some encoding and decoding so you can see how a computer thinks. Keep in mind that it may take you a minute to encode or decode a letter, but a computer can do it billions of times a second.</a:t>
            </a:r>
          </a:p>
        </p:txBody>
      </p:sp>
      <p:sp>
        <p:nvSpPr>
          <p:cNvPr id="134" name="Shape 134"/>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Let’s Try Encoding and Decoding Data</a:t>
            </a:r>
          </a:p>
        </p:txBody>
      </p:sp>
      <p:sp>
        <p:nvSpPr>
          <p:cNvPr id="135" name="Shape 135"/>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grpSp>
        <p:nvGrpSpPr>
          <p:cNvPr id="140" name="Shape 140"/>
          <p:cNvGrpSpPr/>
          <p:nvPr/>
        </p:nvGrpSpPr>
        <p:grpSpPr>
          <a:xfrm>
            <a:off x="77850" y="1277761"/>
            <a:ext cx="8976907" cy="642000"/>
            <a:chOff x="77850" y="1277761"/>
            <a:chExt cx="8976907" cy="642000"/>
          </a:xfrm>
        </p:grpSpPr>
        <p:sp>
          <p:nvSpPr>
            <p:cNvPr id="141" name="Shape 141"/>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142" name="Shape 142"/>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143" name="Shape 143"/>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a:spcBef>
                  <a:spcPts val="0"/>
                </a:spcBef>
                <a:buNone/>
              </a:pPr>
              <a:r>
                <a:t/>
              </a:r>
              <a:endParaRPr/>
            </a:p>
          </p:txBody>
        </p:sp>
      </p:grpSp>
      <p:sp>
        <p:nvSpPr>
          <p:cNvPr id="144" name="Shape 144"/>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Pick up a Data Packet</a:t>
            </a:r>
            <a:r>
              <a:rPr b="0" lang="en"/>
              <a:t> (3 sheets)</a:t>
            </a:r>
          </a:p>
        </p:txBody>
      </p:sp>
      <p:sp>
        <p:nvSpPr>
          <p:cNvPr id="145" name="Shape 145"/>
          <p:cNvSpPr txBox="1"/>
          <p:nvPr/>
        </p:nvSpPr>
        <p:spPr>
          <a:xfrm>
            <a:off x="656125" y="4714375"/>
            <a:ext cx="1698300" cy="343199"/>
          </a:xfrm>
          <a:prstGeom prst="rect">
            <a:avLst/>
          </a:prstGeom>
          <a:noFill/>
          <a:ln>
            <a:noFill/>
          </a:ln>
        </p:spPr>
        <p:txBody>
          <a:bodyPr anchorCtr="0" anchor="t" bIns="91425" lIns="91425" rIns="91425" tIns="91425">
            <a:noAutofit/>
          </a:bodyPr>
          <a:lstStyle/>
          <a:p>
            <a:pPr lvl="0">
              <a:spcBef>
                <a:spcPts val="0"/>
              </a:spcBef>
              <a:buNone/>
            </a:pPr>
            <a:r>
              <a:rPr b="1" lang="en" sz="1800">
                <a:latin typeface="Calibri"/>
                <a:ea typeface="Calibri"/>
                <a:cs typeface="Calibri"/>
                <a:sym typeface="Calibri"/>
              </a:rPr>
              <a:t>Alphabet Chart</a:t>
            </a:r>
          </a:p>
        </p:txBody>
      </p:sp>
      <p:sp>
        <p:nvSpPr>
          <p:cNvPr id="146" name="Shape 146"/>
          <p:cNvSpPr txBox="1"/>
          <p:nvPr/>
        </p:nvSpPr>
        <p:spPr>
          <a:xfrm>
            <a:off x="3276437" y="4714375"/>
            <a:ext cx="2444400" cy="343199"/>
          </a:xfrm>
          <a:prstGeom prst="rect">
            <a:avLst/>
          </a:prstGeom>
          <a:noFill/>
          <a:ln>
            <a:noFill/>
          </a:ln>
        </p:spPr>
        <p:txBody>
          <a:bodyPr anchorCtr="0" anchor="t" bIns="91425" lIns="91425" rIns="91425" tIns="91425">
            <a:noAutofit/>
          </a:bodyPr>
          <a:lstStyle/>
          <a:p>
            <a:pPr lvl="0" rtl="0">
              <a:spcBef>
                <a:spcPts val="0"/>
              </a:spcBef>
              <a:buNone/>
            </a:pPr>
            <a:r>
              <a:rPr b="1" lang="en" sz="1800">
                <a:latin typeface="Calibri"/>
                <a:ea typeface="Calibri"/>
                <a:cs typeface="Calibri"/>
                <a:sym typeface="Calibri"/>
              </a:rPr>
              <a:t>Letter Encoding Sheet</a:t>
            </a:r>
          </a:p>
        </p:txBody>
      </p:sp>
      <p:sp>
        <p:nvSpPr>
          <p:cNvPr id="147" name="Shape 147"/>
          <p:cNvSpPr txBox="1"/>
          <p:nvPr/>
        </p:nvSpPr>
        <p:spPr>
          <a:xfrm>
            <a:off x="5986800" y="4714375"/>
            <a:ext cx="2670600" cy="343199"/>
          </a:xfrm>
          <a:prstGeom prst="rect">
            <a:avLst/>
          </a:prstGeom>
          <a:noFill/>
          <a:ln>
            <a:noFill/>
          </a:ln>
        </p:spPr>
        <p:txBody>
          <a:bodyPr anchorCtr="0" anchor="t" bIns="91425" lIns="91425" rIns="91425" tIns="91425">
            <a:noAutofit/>
          </a:bodyPr>
          <a:lstStyle/>
          <a:p>
            <a:pPr lvl="0" rtl="0">
              <a:spcBef>
                <a:spcPts val="0"/>
              </a:spcBef>
              <a:buNone/>
            </a:pPr>
            <a:r>
              <a:rPr b="1" lang="en" sz="1800">
                <a:latin typeface="Calibri"/>
                <a:ea typeface="Calibri"/>
                <a:cs typeface="Calibri"/>
                <a:sym typeface="Calibri"/>
              </a:rPr>
              <a:t>Sentence Encoding Sheet</a:t>
            </a:r>
          </a:p>
        </p:txBody>
      </p:sp>
      <p:pic>
        <p:nvPicPr>
          <p:cNvPr id="148" name="Shape 148"/>
          <p:cNvPicPr preferRelativeResize="0"/>
          <p:nvPr/>
        </p:nvPicPr>
        <p:blipFill rotWithShape="1">
          <a:blip r:embed="rId3">
            <a:alphaModFix/>
          </a:blip>
          <a:srcRect b="19191" l="4926" r="9981" t="5546"/>
          <a:stretch/>
        </p:blipFill>
        <p:spPr>
          <a:xfrm>
            <a:off x="291850" y="2030150"/>
            <a:ext cx="2607399" cy="2642125"/>
          </a:xfrm>
          <a:prstGeom prst="rect">
            <a:avLst/>
          </a:prstGeom>
          <a:noFill/>
          <a:ln>
            <a:noFill/>
          </a:ln>
        </p:spPr>
      </p:pic>
      <p:pic>
        <p:nvPicPr>
          <p:cNvPr id="149" name="Shape 149"/>
          <p:cNvPicPr preferRelativeResize="0"/>
          <p:nvPr/>
        </p:nvPicPr>
        <p:blipFill rotWithShape="1">
          <a:blip r:embed="rId4">
            <a:alphaModFix/>
          </a:blip>
          <a:srcRect b="8759" l="0" r="0" t="0"/>
          <a:stretch/>
        </p:blipFill>
        <p:spPr>
          <a:xfrm>
            <a:off x="3276450" y="2030150"/>
            <a:ext cx="2333150" cy="2751800"/>
          </a:xfrm>
          <a:prstGeom prst="rect">
            <a:avLst/>
          </a:prstGeom>
          <a:noFill/>
          <a:ln>
            <a:noFill/>
          </a:ln>
        </p:spPr>
      </p:pic>
      <p:pic>
        <p:nvPicPr>
          <p:cNvPr id="150" name="Shape 150"/>
          <p:cNvPicPr preferRelativeResize="0"/>
          <p:nvPr/>
        </p:nvPicPr>
        <p:blipFill rotWithShape="1">
          <a:blip r:embed="rId5">
            <a:alphaModFix/>
          </a:blip>
          <a:srcRect b="8636" l="2031" r="787" t="2332"/>
          <a:stretch/>
        </p:blipFill>
        <p:spPr>
          <a:xfrm>
            <a:off x="6124400" y="1964011"/>
            <a:ext cx="2242699" cy="2884076"/>
          </a:xfrm>
          <a:prstGeom prst="rect">
            <a:avLst/>
          </a:prstGeom>
          <a:noFill/>
          <a:ln>
            <a:noFill/>
          </a:ln>
        </p:spPr>
      </p:pic>
      <p:sp>
        <p:nvSpPr>
          <p:cNvPr id="151" name="Shape 151"/>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When a computer encodes a letter into binary, it follows a standard </a:t>
            </a:r>
            <a:r>
              <a:rPr b="1" lang="en"/>
              <a:t>pattern</a:t>
            </a:r>
            <a:r>
              <a:rPr lang="en"/>
              <a:t> called </a:t>
            </a:r>
            <a:r>
              <a:rPr b="1" lang="en"/>
              <a:t>ASCII</a:t>
            </a:r>
            <a:r>
              <a:rPr lang="en"/>
              <a:t> that gives each letter a series of ones or zeroes.</a:t>
            </a:r>
          </a:p>
          <a:p>
            <a:pPr indent="-228600" lvl="0" marL="457200" rtl="0">
              <a:spcBef>
                <a:spcPts val="0"/>
              </a:spcBef>
            </a:pPr>
            <a:r>
              <a:rPr b="1" lang="en"/>
              <a:t>Each letter is 8 bits long and has a unique pattern</a:t>
            </a:r>
            <a:r>
              <a:rPr lang="en"/>
              <a:t> so the computer can tell the letters apart.</a:t>
            </a:r>
          </a:p>
          <a:p>
            <a:pPr indent="-228600" lvl="0" marL="457200" rtl="0">
              <a:spcBef>
                <a:spcPts val="0"/>
              </a:spcBef>
            </a:pPr>
            <a:r>
              <a:rPr lang="en"/>
              <a:t>A series of 8 bits is also </a:t>
            </a:r>
            <a:br>
              <a:rPr lang="en"/>
            </a:br>
            <a:r>
              <a:rPr lang="en"/>
              <a:t>called a </a:t>
            </a:r>
            <a:r>
              <a:rPr b="1" lang="en"/>
              <a:t>byte</a:t>
            </a:r>
            <a:r>
              <a:rPr lang="en"/>
              <a:t>.</a:t>
            </a:r>
          </a:p>
        </p:txBody>
      </p:sp>
      <p:sp>
        <p:nvSpPr>
          <p:cNvPr id="157" name="Shape 157"/>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Letters Encode into Patterns of Bits</a:t>
            </a:r>
          </a:p>
        </p:txBody>
      </p:sp>
      <p:pic>
        <p:nvPicPr>
          <p:cNvPr id="158" name="Shape 158"/>
          <p:cNvPicPr preferRelativeResize="0"/>
          <p:nvPr/>
        </p:nvPicPr>
        <p:blipFill rotWithShape="1">
          <a:blip r:embed="rId3">
            <a:alphaModFix/>
          </a:blip>
          <a:srcRect b="19876" l="2227" r="74252" t="77449"/>
          <a:stretch/>
        </p:blipFill>
        <p:spPr>
          <a:xfrm>
            <a:off x="5758275" y="4344125"/>
            <a:ext cx="2928325" cy="353124"/>
          </a:xfrm>
          <a:prstGeom prst="rect">
            <a:avLst/>
          </a:prstGeom>
          <a:noFill/>
          <a:ln>
            <a:noFill/>
          </a:ln>
        </p:spPr>
      </p:pic>
      <p:sp>
        <p:nvSpPr>
          <p:cNvPr id="159" name="Shape 159"/>
          <p:cNvSpPr txBox="1"/>
          <p:nvPr/>
        </p:nvSpPr>
        <p:spPr>
          <a:xfrm>
            <a:off x="6343425" y="4248247"/>
            <a:ext cx="337200" cy="635699"/>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666666"/>
                </a:solidFill>
                <a:latin typeface="Calibri"/>
                <a:ea typeface="Calibri"/>
                <a:cs typeface="Calibri"/>
                <a:sym typeface="Calibri"/>
              </a:rPr>
              <a:t>=</a:t>
            </a:r>
          </a:p>
        </p:txBody>
      </p:sp>
      <p:sp>
        <p:nvSpPr>
          <p:cNvPr id="160" name="Shape 160"/>
          <p:cNvSpPr/>
          <p:nvPr/>
        </p:nvSpPr>
        <p:spPr>
          <a:xfrm>
            <a:off x="6907725" y="4181975"/>
            <a:ext cx="1621525" cy="181612"/>
          </a:xfrm>
          <a:custGeom>
            <a:pathLst>
              <a:path extrusionOk="0" h="11415" w="64861">
                <a:moveTo>
                  <a:pt x="0" y="11415"/>
                </a:moveTo>
                <a:cubicBezTo>
                  <a:pt x="2983" y="11112"/>
                  <a:pt x="12713" y="11501"/>
                  <a:pt x="17902" y="9599"/>
                </a:cubicBezTo>
                <a:cubicBezTo>
                  <a:pt x="23090" y="7696"/>
                  <a:pt x="26592" y="0"/>
                  <a:pt x="31133" y="0"/>
                </a:cubicBezTo>
                <a:cubicBezTo>
                  <a:pt x="35673" y="0"/>
                  <a:pt x="39522" y="7783"/>
                  <a:pt x="45144" y="9599"/>
                </a:cubicBezTo>
                <a:cubicBezTo>
                  <a:pt x="50765" y="11415"/>
                  <a:pt x="61574" y="10679"/>
                  <a:pt x="64861" y="10896"/>
                </a:cubicBezTo>
              </a:path>
            </a:pathLst>
          </a:custGeom>
          <a:noFill/>
          <a:ln cap="flat" cmpd="sng" w="19050">
            <a:solidFill>
              <a:srgbClr val="FF0000"/>
            </a:solidFill>
            <a:prstDash val="solid"/>
            <a:round/>
            <a:headEnd len="lg" w="lg" type="none"/>
            <a:tailEnd len="lg" w="lg" type="none"/>
          </a:ln>
        </p:spPr>
      </p:sp>
      <p:sp>
        <p:nvSpPr>
          <p:cNvPr id="161" name="Shape 161"/>
          <p:cNvSpPr txBox="1"/>
          <p:nvPr/>
        </p:nvSpPr>
        <p:spPr>
          <a:xfrm>
            <a:off x="7124950" y="3805750"/>
            <a:ext cx="1187100" cy="181499"/>
          </a:xfrm>
          <a:prstGeom prst="rect">
            <a:avLst/>
          </a:prstGeom>
          <a:noFill/>
          <a:ln>
            <a:noFill/>
          </a:ln>
        </p:spPr>
        <p:txBody>
          <a:bodyPr anchorCtr="0" anchor="t" bIns="91425" lIns="91425" rIns="91425" tIns="91425">
            <a:noAutofit/>
          </a:bodyPr>
          <a:lstStyle/>
          <a:p>
            <a:pPr lvl="0" algn="ctr">
              <a:spcBef>
                <a:spcPts val="0"/>
              </a:spcBef>
              <a:buNone/>
            </a:pPr>
            <a:r>
              <a:rPr b="1" lang="en" sz="1800">
                <a:solidFill>
                  <a:srgbClr val="FF0000"/>
                </a:solidFill>
                <a:latin typeface="Calibri"/>
                <a:ea typeface="Calibri"/>
                <a:cs typeface="Calibri"/>
                <a:sym typeface="Calibri"/>
              </a:rPr>
              <a:t>Byte</a:t>
            </a:r>
          </a:p>
        </p:txBody>
      </p:sp>
      <p:cxnSp>
        <p:nvCxnSpPr>
          <p:cNvPr id="162" name="Shape 162"/>
          <p:cNvCxnSpPr/>
          <p:nvPr/>
        </p:nvCxnSpPr>
        <p:spPr>
          <a:xfrm>
            <a:off x="6907725" y="4666452"/>
            <a:ext cx="155699" cy="0"/>
          </a:xfrm>
          <a:prstGeom prst="straightConnector1">
            <a:avLst/>
          </a:prstGeom>
          <a:noFill/>
          <a:ln cap="flat" cmpd="sng" w="19050">
            <a:solidFill>
              <a:srgbClr val="FF0000"/>
            </a:solidFill>
            <a:prstDash val="solid"/>
            <a:round/>
            <a:headEnd len="lg" w="lg" type="none"/>
            <a:tailEnd len="lg" w="lg" type="none"/>
          </a:ln>
        </p:spPr>
      </p:cxnSp>
      <p:sp>
        <p:nvSpPr>
          <p:cNvPr id="163" name="Shape 163"/>
          <p:cNvSpPr txBox="1"/>
          <p:nvPr/>
        </p:nvSpPr>
        <p:spPr>
          <a:xfrm>
            <a:off x="6392025" y="4575700"/>
            <a:ext cx="1187100" cy="1814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FF0000"/>
                </a:solidFill>
                <a:latin typeface="Calibri"/>
                <a:ea typeface="Calibri"/>
                <a:cs typeface="Calibri"/>
                <a:sym typeface="Calibri"/>
              </a:rPr>
              <a:t>Bit</a:t>
            </a:r>
          </a:p>
        </p:txBody>
      </p:sp>
      <p:sp>
        <p:nvSpPr>
          <p:cNvPr id="164" name="Shape 164"/>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The </a:t>
            </a:r>
            <a:r>
              <a:rPr b="1" lang="en"/>
              <a:t>Alphabet in Binary </a:t>
            </a:r>
            <a:br>
              <a:rPr b="1" lang="en"/>
            </a:br>
            <a:r>
              <a:rPr b="1" lang="en"/>
              <a:t>chart</a:t>
            </a:r>
            <a:r>
              <a:rPr lang="en"/>
              <a:t> shows you the bits that </a:t>
            </a:r>
            <a:br>
              <a:rPr lang="en"/>
            </a:br>
            <a:r>
              <a:rPr lang="en"/>
              <a:t>make up each letter. </a:t>
            </a:r>
          </a:p>
          <a:p>
            <a:pPr indent="-228600" lvl="0" marL="457200" rtl="0">
              <a:spcBef>
                <a:spcPts val="0"/>
              </a:spcBef>
            </a:pPr>
            <a:r>
              <a:rPr lang="en"/>
              <a:t>There are 8 boxes, one for each </a:t>
            </a:r>
            <a:br>
              <a:rPr lang="en"/>
            </a:br>
            <a:r>
              <a:rPr lang="en"/>
              <a:t>bit that make up the letter</a:t>
            </a:r>
          </a:p>
          <a:p>
            <a:pPr indent="-228600" lvl="0" marL="457200" rtl="0">
              <a:spcBef>
                <a:spcPts val="0"/>
              </a:spcBef>
            </a:pPr>
            <a:r>
              <a:rPr b="1" lang="en"/>
              <a:t>On the chart, a black box is a </a:t>
            </a:r>
            <a:br>
              <a:rPr b="1" lang="en"/>
            </a:br>
            <a:r>
              <a:rPr b="1" lang="en"/>
              <a:t>1 and a empty box is a 0.</a:t>
            </a:r>
          </a:p>
        </p:txBody>
      </p:sp>
      <p:sp>
        <p:nvSpPr>
          <p:cNvPr id="170" name="Shape 170"/>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Letters Encode into Patterns of Bits</a:t>
            </a:r>
          </a:p>
        </p:txBody>
      </p:sp>
      <p:pic>
        <p:nvPicPr>
          <p:cNvPr id="171" name="Shape 171"/>
          <p:cNvPicPr preferRelativeResize="0"/>
          <p:nvPr/>
        </p:nvPicPr>
        <p:blipFill rotWithShape="1">
          <a:blip r:embed="rId3">
            <a:alphaModFix/>
          </a:blip>
          <a:srcRect b="58866" l="5357" r="53274" t="0"/>
          <a:stretch/>
        </p:blipFill>
        <p:spPr>
          <a:xfrm rot="-5400000">
            <a:off x="6035349" y="1048600"/>
            <a:ext cx="2694824" cy="3185924"/>
          </a:xfrm>
          <a:prstGeom prst="rect">
            <a:avLst/>
          </a:prstGeom>
          <a:noFill/>
          <a:ln>
            <a:noFill/>
          </a:ln>
        </p:spPr>
      </p:pic>
      <p:sp>
        <p:nvSpPr>
          <p:cNvPr id="172" name="Shape 172"/>
          <p:cNvSpPr/>
          <p:nvPr/>
        </p:nvSpPr>
        <p:spPr>
          <a:xfrm>
            <a:off x="7507725" y="4499750"/>
            <a:ext cx="363300" cy="3633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 name="Shape 173"/>
          <p:cNvSpPr/>
          <p:nvPr/>
        </p:nvSpPr>
        <p:spPr>
          <a:xfrm>
            <a:off x="6374150" y="4499750"/>
            <a:ext cx="363300" cy="3633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 name="Shape 174"/>
          <p:cNvSpPr txBox="1"/>
          <p:nvPr/>
        </p:nvSpPr>
        <p:spPr>
          <a:xfrm>
            <a:off x="6737450" y="4363550"/>
            <a:ext cx="651899" cy="635699"/>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666666"/>
                </a:solidFill>
                <a:latin typeface="Calibri"/>
                <a:ea typeface="Calibri"/>
                <a:cs typeface="Calibri"/>
                <a:sym typeface="Calibri"/>
              </a:rPr>
              <a:t>= </a:t>
            </a:r>
            <a:r>
              <a:rPr b="1" lang="en" sz="2400">
                <a:latin typeface="Calibri"/>
                <a:ea typeface="Calibri"/>
                <a:cs typeface="Calibri"/>
                <a:sym typeface="Calibri"/>
              </a:rPr>
              <a:t>0</a:t>
            </a:r>
          </a:p>
        </p:txBody>
      </p:sp>
      <p:sp>
        <p:nvSpPr>
          <p:cNvPr id="175" name="Shape 175"/>
          <p:cNvSpPr txBox="1"/>
          <p:nvPr/>
        </p:nvSpPr>
        <p:spPr>
          <a:xfrm>
            <a:off x="7955250" y="4363550"/>
            <a:ext cx="651899" cy="635699"/>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666666"/>
                </a:solidFill>
                <a:latin typeface="Calibri"/>
                <a:ea typeface="Calibri"/>
                <a:cs typeface="Calibri"/>
                <a:sym typeface="Calibri"/>
              </a:rPr>
              <a:t>= </a:t>
            </a:r>
            <a:r>
              <a:rPr b="1" lang="en" sz="2400">
                <a:latin typeface="Calibri"/>
                <a:ea typeface="Calibri"/>
                <a:cs typeface="Calibri"/>
                <a:sym typeface="Calibri"/>
              </a:rPr>
              <a:t>1</a:t>
            </a:r>
          </a:p>
        </p:txBody>
      </p:sp>
      <p:sp>
        <p:nvSpPr>
          <p:cNvPr id="176" name="Shape 176"/>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grpSp>
        <p:nvGrpSpPr>
          <p:cNvPr id="181" name="Shape 181"/>
          <p:cNvGrpSpPr/>
          <p:nvPr/>
        </p:nvGrpSpPr>
        <p:grpSpPr>
          <a:xfrm>
            <a:off x="77850" y="1277761"/>
            <a:ext cx="8976907" cy="642000"/>
            <a:chOff x="77850" y="1277761"/>
            <a:chExt cx="8976907" cy="642000"/>
          </a:xfrm>
        </p:grpSpPr>
        <p:sp>
          <p:nvSpPr>
            <p:cNvPr id="182" name="Shape 182"/>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183" name="Shape 183"/>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184" name="Shape 184"/>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185" name="Shape 185"/>
          <p:cNvSpPr txBox="1"/>
          <p:nvPr>
            <p:ph idx="1" type="subTitle"/>
          </p:nvPr>
        </p:nvSpPr>
        <p:spPr>
          <a:xfrm>
            <a:off x="457200" y="2626875"/>
            <a:ext cx="7817700" cy="1780200"/>
          </a:xfrm>
          <a:prstGeom prst="rect">
            <a:avLst/>
          </a:prstGeom>
        </p:spPr>
        <p:txBody>
          <a:bodyPr anchorCtr="0" anchor="t" bIns="91425" lIns="91425" rIns="91425" tIns="91425">
            <a:noAutofit/>
          </a:bodyPr>
          <a:lstStyle/>
          <a:p>
            <a:pPr lvl="0" rtl="0">
              <a:spcBef>
                <a:spcPts val="0"/>
              </a:spcBef>
              <a:buNone/>
            </a:pPr>
            <a:r>
              <a:rPr lang="en"/>
              <a:t>The binary encoding for the letter K is:</a:t>
            </a:r>
          </a:p>
          <a:p>
            <a:pPr lvl="0" rtl="0">
              <a:spcBef>
                <a:spcPts val="0"/>
              </a:spcBef>
              <a:buNone/>
            </a:pPr>
            <a:r>
              <a:t/>
            </a:r>
            <a:endParaRPr sz="1200"/>
          </a:p>
          <a:p>
            <a:pPr indent="0" lvl="0" marL="2743200" rtl="0">
              <a:spcBef>
                <a:spcPts val="0"/>
              </a:spcBef>
              <a:buNone/>
            </a:pPr>
            <a:r>
              <a:rPr b="1" lang="en">
                <a:solidFill>
                  <a:srgbClr val="000000"/>
                </a:solidFill>
              </a:rPr>
              <a:t>  1    0   1   1			0   1    0    0</a:t>
            </a:r>
          </a:p>
        </p:txBody>
      </p:sp>
      <p:sp>
        <p:nvSpPr>
          <p:cNvPr id="186" name="Shape 186"/>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Look up “K” on the chart. </a:t>
            </a:r>
          </a:p>
        </p:txBody>
      </p:sp>
      <p:pic>
        <p:nvPicPr>
          <p:cNvPr id="187" name="Shape 187"/>
          <p:cNvPicPr preferRelativeResize="0"/>
          <p:nvPr/>
        </p:nvPicPr>
        <p:blipFill rotWithShape="1">
          <a:blip r:embed="rId3">
            <a:alphaModFix/>
          </a:blip>
          <a:srcRect b="0" l="0" r="487" t="0"/>
          <a:stretch/>
        </p:blipFill>
        <p:spPr>
          <a:xfrm>
            <a:off x="503574" y="3804725"/>
            <a:ext cx="7895950" cy="1114425"/>
          </a:xfrm>
          <a:prstGeom prst="rect">
            <a:avLst/>
          </a:prstGeom>
          <a:noFill/>
          <a:ln>
            <a:noFill/>
          </a:ln>
        </p:spPr>
      </p:pic>
      <p:sp>
        <p:nvSpPr>
          <p:cNvPr id="188" name="Shape 188"/>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grpSp>
        <p:nvGrpSpPr>
          <p:cNvPr id="193" name="Shape 193"/>
          <p:cNvGrpSpPr/>
          <p:nvPr/>
        </p:nvGrpSpPr>
        <p:grpSpPr>
          <a:xfrm>
            <a:off x="77850" y="1277761"/>
            <a:ext cx="8976907" cy="642000"/>
            <a:chOff x="77850" y="1277761"/>
            <a:chExt cx="8976907" cy="642000"/>
          </a:xfrm>
        </p:grpSpPr>
        <p:sp>
          <p:nvSpPr>
            <p:cNvPr id="194" name="Shape 194"/>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195" name="Shape 195"/>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196" name="Shape 196"/>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197" name="Shape 197"/>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Listen and watch as Ms. B encodes her initials.</a:t>
            </a:r>
          </a:p>
          <a:p>
            <a:pPr lvl="0" rtl="0">
              <a:spcBef>
                <a:spcPts val="0"/>
              </a:spcBef>
              <a:buNone/>
            </a:pPr>
            <a:r>
              <a:t/>
            </a:r>
            <a:endParaRPr/>
          </a:p>
          <a:p>
            <a:pPr lvl="0" rtl="0">
              <a:spcBef>
                <a:spcPts val="0"/>
              </a:spcBef>
              <a:buNone/>
            </a:pPr>
            <a:r>
              <a:t/>
            </a:r>
            <a:endParaRPr/>
          </a:p>
        </p:txBody>
      </p:sp>
      <p:sp>
        <p:nvSpPr>
          <p:cNvPr id="198" name="Shape 198"/>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What’s the code for Ms. B’s initials?</a:t>
            </a:r>
          </a:p>
        </p:txBody>
      </p:sp>
      <p:pic>
        <p:nvPicPr>
          <p:cNvPr id="199" name="Shape 199"/>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200" name="Shape 200"/>
          <p:cNvSpPr txBox="1"/>
          <p:nvPr/>
        </p:nvSpPr>
        <p:spPr>
          <a:xfrm>
            <a:off x="2237700" y="3392225"/>
            <a:ext cx="350400" cy="486600"/>
          </a:xfrm>
          <a:prstGeom prst="rect">
            <a:avLst/>
          </a:prstGeom>
          <a:noFill/>
          <a:ln>
            <a:noFill/>
          </a:ln>
        </p:spPr>
        <p:txBody>
          <a:bodyPr anchorCtr="0" anchor="t" bIns="91425" lIns="91425" rIns="91425" tIns="91425">
            <a:noAutofit/>
          </a:bodyPr>
          <a:lstStyle/>
          <a:p>
            <a:pPr lvl="0">
              <a:spcBef>
                <a:spcPts val="0"/>
              </a:spcBef>
              <a:buNone/>
            </a:pPr>
            <a:r>
              <a:rPr b="1" lang="en" sz="3600">
                <a:latin typeface="Calibri"/>
                <a:ea typeface="Calibri"/>
                <a:cs typeface="Calibri"/>
                <a:sym typeface="Calibri"/>
              </a:rPr>
              <a:t>R</a:t>
            </a:r>
          </a:p>
        </p:txBody>
      </p:sp>
      <p:sp>
        <p:nvSpPr>
          <p:cNvPr id="201" name="Shape 201"/>
          <p:cNvSpPr txBox="1"/>
          <p:nvPr/>
        </p:nvSpPr>
        <p:spPr>
          <a:xfrm>
            <a:off x="2237700" y="4296850"/>
            <a:ext cx="350400" cy="486600"/>
          </a:xfrm>
          <a:prstGeom prst="rect">
            <a:avLst/>
          </a:prstGeom>
          <a:noFill/>
          <a:ln>
            <a:noFill/>
          </a:ln>
        </p:spPr>
        <p:txBody>
          <a:bodyPr anchorCtr="0" anchor="t" bIns="91425" lIns="91425" rIns="91425" tIns="91425">
            <a:noAutofit/>
          </a:bodyPr>
          <a:lstStyle/>
          <a:p>
            <a:pPr lvl="0" rtl="0">
              <a:spcBef>
                <a:spcPts val="0"/>
              </a:spcBef>
              <a:buNone/>
            </a:pPr>
            <a:r>
              <a:rPr b="1" lang="en" sz="3600">
                <a:latin typeface="Calibri"/>
                <a:ea typeface="Calibri"/>
                <a:cs typeface="Calibri"/>
                <a:sym typeface="Calibri"/>
              </a:rPr>
              <a:t>B</a:t>
            </a:r>
          </a:p>
        </p:txBody>
      </p:sp>
      <p:sp>
        <p:nvSpPr>
          <p:cNvPr id="202" name="Shape 202"/>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grpSp>
        <p:nvGrpSpPr>
          <p:cNvPr id="207" name="Shape 207"/>
          <p:cNvGrpSpPr/>
          <p:nvPr/>
        </p:nvGrpSpPr>
        <p:grpSpPr>
          <a:xfrm>
            <a:off x="77850" y="1277761"/>
            <a:ext cx="8976907" cy="642000"/>
            <a:chOff x="77850" y="1277761"/>
            <a:chExt cx="8976907" cy="642000"/>
          </a:xfrm>
        </p:grpSpPr>
        <p:sp>
          <p:nvSpPr>
            <p:cNvPr id="208" name="Shape 208"/>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209" name="Shape 209"/>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210" name="Shape 210"/>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211" name="Shape 211"/>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Listen and watch as Ms. B encodes her initials.</a:t>
            </a:r>
          </a:p>
          <a:p>
            <a:pPr lvl="0" rtl="0">
              <a:spcBef>
                <a:spcPts val="0"/>
              </a:spcBef>
              <a:buNone/>
            </a:pPr>
            <a:r>
              <a:t/>
            </a:r>
            <a:endParaRPr/>
          </a:p>
          <a:p>
            <a:pPr lvl="0" rtl="0">
              <a:spcBef>
                <a:spcPts val="0"/>
              </a:spcBef>
              <a:buNone/>
            </a:pPr>
            <a:r>
              <a:t/>
            </a:r>
            <a:endParaRPr/>
          </a:p>
        </p:txBody>
      </p:sp>
      <p:sp>
        <p:nvSpPr>
          <p:cNvPr id="212" name="Shape 212"/>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What’s the code for Ms. B’s initials?</a:t>
            </a:r>
          </a:p>
        </p:txBody>
      </p:sp>
      <p:pic>
        <p:nvPicPr>
          <p:cNvPr id="213" name="Shape 213"/>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214" name="Shape 214"/>
          <p:cNvSpPr/>
          <p:nvPr/>
        </p:nvSpPr>
        <p:spPr>
          <a:xfrm>
            <a:off x="3204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txBox="1"/>
          <p:nvPr/>
        </p:nvSpPr>
        <p:spPr>
          <a:xfrm>
            <a:off x="2237700" y="3392225"/>
            <a:ext cx="350400" cy="486600"/>
          </a:xfrm>
          <a:prstGeom prst="rect">
            <a:avLst/>
          </a:prstGeom>
          <a:noFill/>
          <a:ln>
            <a:noFill/>
          </a:ln>
        </p:spPr>
        <p:txBody>
          <a:bodyPr anchorCtr="0" anchor="t" bIns="91425" lIns="91425" rIns="91425" tIns="91425">
            <a:noAutofit/>
          </a:bodyPr>
          <a:lstStyle/>
          <a:p>
            <a:pPr lvl="0" rtl="0">
              <a:spcBef>
                <a:spcPts val="0"/>
              </a:spcBef>
              <a:buNone/>
            </a:pPr>
            <a:r>
              <a:rPr b="1" lang="en" sz="3600">
                <a:latin typeface="Calibri"/>
                <a:ea typeface="Calibri"/>
                <a:cs typeface="Calibri"/>
                <a:sym typeface="Calibri"/>
              </a:rPr>
              <a:t>R</a:t>
            </a:r>
          </a:p>
        </p:txBody>
      </p:sp>
      <p:sp>
        <p:nvSpPr>
          <p:cNvPr id="216" name="Shape 216"/>
          <p:cNvSpPr txBox="1"/>
          <p:nvPr/>
        </p:nvSpPr>
        <p:spPr>
          <a:xfrm>
            <a:off x="2237700" y="4296850"/>
            <a:ext cx="350400" cy="486600"/>
          </a:xfrm>
          <a:prstGeom prst="rect">
            <a:avLst/>
          </a:prstGeom>
          <a:noFill/>
          <a:ln>
            <a:noFill/>
          </a:ln>
        </p:spPr>
        <p:txBody>
          <a:bodyPr anchorCtr="0" anchor="t" bIns="91425" lIns="91425" rIns="91425" tIns="91425">
            <a:noAutofit/>
          </a:bodyPr>
          <a:lstStyle/>
          <a:p>
            <a:pPr lvl="0" rtl="0">
              <a:spcBef>
                <a:spcPts val="0"/>
              </a:spcBef>
              <a:buNone/>
            </a:pPr>
            <a:r>
              <a:rPr b="1" lang="en" sz="3600">
                <a:latin typeface="Calibri"/>
                <a:ea typeface="Calibri"/>
                <a:cs typeface="Calibri"/>
                <a:sym typeface="Calibri"/>
              </a:rPr>
              <a:t>B</a:t>
            </a:r>
          </a:p>
        </p:txBody>
      </p:sp>
      <p:sp>
        <p:nvSpPr>
          <p:cNvPr id="217" name="Shape 217"/>
          <p:cNvSpPr/>
          <p:nvPr/>
        </p:nvSpPr>
        <p:spPr>
          <a:xfrm>
            <a:off x="4271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8" name="Shape 218"/>
          <p:cNvSpPr/>
          <p:nvPr/>
        </p:nvSpPr>
        <p:spPr>
          <a:xfrm>
            <a:off x="53380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a:off x="5871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0" name="Shape 220"/>
          <p:cNvSpPr/>
          <p:nvPr/>
        </p:nvSpPr>
        <p:spPr>
          <a:xfrm>
            <a:off x="6938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1" name="Shape 221"/>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grpSp>
        <p:nvGrpSpPr>
          <p:cNvPr id="226" name="Shape 226"/>
          <p:cNvGrpSpPr/>
          <p:nvPr/>
        </p:nvGrpSpPr>
        <p:grpSpPr>
          <a:xfrm>
            <a:off x="77850" y="1277761"/>
            <a:ext cx="8976907" cy="642000"/>
            <a:chOff x="77850" y="1277761"/>
            <a:chExt cx="8976907" cy="642000"/>
          </a:xfrm>
        </p:grpSpPr>
        <p:sp>
          <p:nvSpPr>
            <p:cNvPr id="227" name="Shape 227"/>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228" name="Shape 228"/>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229" name="Shape 229"/>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230" name="Shape 230"/>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Listen and watch as Ms. B encodes her initials.</a:t>
            </a:r>
          </a:p>
          <a:p>
            <a:pPr lvl="0" rtl="0">
              <a:spcBef>
                <a:spcPts val="0"/>
              </a:spcBef>
              <a:buNone/>
            </a:pPr>
            <a:r>
              <a:t/>
            </a:r>
            <a:endParaRPr/>
          </a:p>
          <a:p>
            <a:pPr lvl="0" rtl="0">
              <a:spcBef>
                <a:spcPts val="0"/>
              </a:spcBef>
              <a:buNone/>
            </a:pPr>
            <a:r>
              <a:t/>
            </a:r>
            <a:endParaRPr/>
          </a:p>
        </p:txBody>
      </p:sp>
      <p:sp>
        <p:nvSpPr>
          <p:cNvPr id="231" name="Shape 231"/>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What’s the code for Ms. B’s initials?</a:t>
            </a:r>
          </a:p>
        </p:txBody>
      </p:sp>
      <p:pic>
        <p:nvPicPr>
          <p:cNvPr id="232" name="Shape 232"/>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233" name="Shape 233"/>
          <p:cNvSpPr/>
          <p:nvPr/>
        </p:nvSpPr>
        <p:spPr>
          <a:xfrm>
            <a:off x="3204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4" name="Shape 234"/>
          <p:cNvSpPr txBox="1"/>
          <p:nvPr/>
        </p:nvSpPr>
        <p:spPr>
          <a:xfrm>
            <a:off x="2237700" y="3392225"/>
            <a:ext cx="350400" cy="486600"/>
          </a:xfrm>
          <a:prstGeom prst="rect">
            <a:avLst/>
          </a:prstGeom>
          <a:noFill/>
          <a:ln>
            <a:noFill/>
          </a:ln>
        </p:spPr>
        <p:txBody>
          <a:bodyPr anchorCtr="0" anchor="t" bIns="91425" lIns="91425" rIns="91425" tIns="91425">
            <a:noAutofit/>
          </a:bodyPr>
          <a:lstStyle/>
          <a:p>
            <a:pPr lvl="0" rtl="0">
              <a:spcBef>
                <a:spcPts val="0"/>
              </a:spcBef>
              <a:buNone/>
            </a:pPr>
            <a:r>
              <a:rPr b="1" lang="en" sz="3600">
                <a:latin typeface="Calibri"/>
                <a:ea typeface="Calibri"/>
                <a:cs typeface="Calibri"/>
                <a:sym typeface="Calibri"/>
              </a:rPr>
              <a:t>R</a:t>
            </a:r>
          </a:p>
        </p:txBody>
      </p:sp>
      <p:sp>
        <p:nvSpPr>
          <p:cNvPr id="235" name="Shape 235"/>
          <p:cNvSpPr txBox="1"/>
          <p:nvPr/>
        </p:nvSpPr>
        <p:spPr>
          <a:xfrm>
            <a:off x="2237700" y="4296850"/>
            <a:ext cx="350400" cy="486600"/>
          </a:xfrm>
          <a:prstGeom prst="rect">
            <a:avLst/>
          </a:prstGeom>
          <a:noFill/>
          <a:ln>
            <a:noFill/>
          </a:ln>
        </p:spPr>
        <p:txBody>
          <a:bodyPr anchorCtr="0" anchor="t" bIns="91425" lIns="91425" rIns="91425" tIns="91425">
            <a:noAutofit/>
          </a:bodyPr>
          <a:lstStyle/>
          <a:p>
            <a:pPr lvl="0" rtl="0">
              <a:spcBef>
                <a:spcPts val="0"/>
              </a:spcBef>
              <a:buNone/>
            </a:pPr>
            <a:r>
              <a:rPr b="1" lang="en" sz="3600">
                <a:latin typeface="Calibri"/>
                <a:ea typeface="Calibri"/>
                <a:cs typeface="Calibri"/>
                <a:sym typeface="Calibri"/>
              </a:rPr>
              <a:t>B</a:t>
            </a:r>
          </a:p>
        </p:txBody>
      </p:sp>
      <p:sp>
        <p:nvSpPr>
          <p:cNvPr id="236" name="Shape 236"/>
          <p:cNvSpPr/>
          <p:nvPr/>
        </p:nvSpPr>
        <p:spPr>
          <a:xfrm>
            <a:off x="4271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7" name="Shape 237"/>
          <p:cNvSpPr/>
          <p:nvPr/>
        </p:nvSpPr>
        <p:spPr>
          <a:xfrm>
            <a:off x="53380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8" name="Shape 238"/>
          <p:cNvSpPr/>
          <p:nvPr/>
        </p:nvSpPr>
        <p:spPr>
          <a:xfrm>
            <a:off x="5871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9" name="Shape 239"/>
          <p:cNvSpPr/>
          <p:nvPr/>
        </p:nvSpPr>
        <p:spPr>
          <a:xfrm>
            <a:off x="6938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0" name="Shape 240"/>
          <p:cNvSpPr/>
          <p:nvPr/>
        </p:nvSpPr>
        <p:spPr>
          <a:xfrm>
            <a:off x="32173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1" name="Shape 241"/>
          <p:cNvSpPr/>
          <p:nvPr/>
        </p:nvSpPr>
        <p:spPr>
          <a:xfrm>
            <a:off x="42841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2" name="Shape 242"/>
          <p:cNvSpPr/>
          <p:nvPr/>
        </p:nvSpPr>
        <p:spPr>
          <a:xfrm>
            <a:off x="48175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a:off x="53509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4" name="Shape 244"/>
          <p:cNvSpPr/>
          <p:nvPr/>
        </p:nvSpPr>
        <p:spPr>
          <a:xfrm>
            <a:off x="58843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5" name="Shape 245"/>
          <p:cNvSpPr/>
          <p:nvPr/>
        </p:nvSpPr>
        <p:spPr>
          <a:xfrm>
            <a:off x="69511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grpSp>
        <p:nvGrpSpPr>
          <p:cNvPr id="251" name="Shape 251"/>
          <p:cNvGrpSpPr/>
          <p:nvPr/>
        </p:nvGrpSpPr>
        <p:grpSpPr>
          <a:xfrm>
            <a:off x="77850" y="1277761"/>
            <a:ext cx="8976907" cy="642000"/>
            <a:chOff x="77850" y="1277761"/>
            <a:chExt cx="8976907" cy="642000"/>
          </a:xfrm>
        </p:grpSpPr>
        <p:sp>
          <p:nvSpPr>
            <p:cNvPr id="252" name="Shape 252"/>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253" name="Shape 253"/>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254" name="Shape 254"/>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255" name="Shape 255"/>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Use the Alphabet In Binary Chart to look up your </a:t>
            </a:r>
            <a:r>
              <a:rPr b="1" lang="en"/>
              <a:t>first initial</a:t>
            </a:r>
            <a:r>
              <a:rPr lang="en"/>
              <a:t>. Fill in the boxes on the first line of the Letter Encoding Sheet to match the chart. </a:t>
            </a:r>
          </a:p>
        </p:txBody>
      </p:sp>
      <p:sp>
        <p:nvSpPr>
          <p:cNvPr id="256" name="Shape 256"/>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Now encode your initials!</a:t>
            </a:r>
          </a:p>
        </p:txBody>
      </p:sp>
      <p:sp>
        <p:nvSpPr>
          <p:cNvPr id="257" name="Shape 257"/>
          <p:cNvSpPr txBox="1"/>
          <p:nvPr/>
        </p:nvSpPr>
        <p:spPr>
          <a:xfrm>
            <a:off x="2493625" y="4491075"/>
            <a:ext cx="2444400" cy="343199"/>
          </a:xfrm>
          <a:prstGeom prst="rect">
            <a:avLst/>
          </a:prstGeom>
          <a:noFill/>
          <a:ln>
            <a:noFill/>
          </a:ln>
        </p:spPr>
        <p:txBody>
          <a:bodyPr anchorCtr="0" anchor="t" bIns="91425" lIns="91425" rIns="91425" tIns="91425">
            <a:noAutofit/>
          </a:bodyPr>
          <a:lstStyle/>
          <a:p>
            <a:pPr lvl="0" rtl="0">
              <a:spcBef>
                <a:spcPts val="0"/>
              </a:spcBef>
              <a:buNone/>
            </a:pPr>
            <a:r>
              <a:rPr b="1" lang="en" sz="1800">
                <a:latin typeface="Calibri"/>
                <a:ea typeface="Calibri"/>
                <a:cs typeface="Calibri"/>
                <a:sym typeface="Calibri"/>
              </a:rPr>
              <a:t>Letter Encoding Sheet:</a:t>
            </a:r>
          </a:p>
        </p:txBody>
      </p:sp>
      <p:grpSp>
        <p:nvGrpSpPr>
          <p:cNvPr id="258" name="Shape 258"/>
          <p:cNvGrpSpPr/>
          <p:nvPr/>
        </p:nvGrpSpPr>
        <p:grpSpPr>
          <a:xfrm>
            <a:off x="4884083" y="4097508"/>
            <a:ext cx="2872175" cy="1130342"/>
            <a:chOff x="2808500" y="3303444"/>
            <a:chExt cx="4675525" cy="1840049"/>
          </a:xfrm>
        </p:grpSpPr>
        <p:pic>
          <p:nvPicPr>
            <p:cNvPr id="259" name="Shape 259"/>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260" name="Shape 260"/>
            <p:cNvSpPr/>
            <p:nvPr/>
          </p:nvSpPr>
          <p:spPr>
            <a:xfrm>
              <a:off x="3204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1" name="Shape 261"/>
            <p:cNvSpPr/>
            <p:nvPr/>
          </p:nvSpPr>
          <p:spPr>
            <a:xfrm>
              <a:off x="4271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2" name="Shape 262"/>
            <p:cNvSpPr/>
            <p:nvPr/>
          </p:nvSpPr>
          <p:spPr>
            <a:xfrm>
              <a:off x="53380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3" name="Shape 263"/>
            <p:cNvSpPr/>
            <p:nvPr/>
          </p:nvSpPr>
          <p:spPr>
            <a:xfrm>
              <a:off x="5871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4" name="Shape 264"/>
            <p:cNvSpPr/>
            <p:nvPr/>
          </p:nvSpPr>
          <p:spPr>
            <a:xfrm>
              <a:off x="6938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265" name="Shape 265"/>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b="1" lang="en"/>
              <a:t>Peripherals</a:t>
            </a:r>
            <a:r>
              <a:rPr lang="en"/>
              <a:t> connect to a computer and provide </a:t>
            </a:r>
            <a:r>
              <a:rPr b="1" lang="en"/>
              <a:t>input and output</a:t>
            </a:r>
          </a:p>
          <a:p>
            <a:pPr indent="-228600" lvl="0" marL="457200" rtl="0">
              <a:spcBef>
                <a:spcPts val="0"/>
              </a:spcBef>
            </a:pPr>
            <a:r>
              <a:rPr lang="en"/>
              <a:t>Use </a:t>
            </a:r>
            <a:r>
              <a:rPr b="1" lang="en"/>
              <a:t>troubleshooting steps</a:t>
            </a:r>
            <a:r>
              <a:rPr lang="en"/>
              <a:t> to figure out how to fix computer problems</a:t>
            </a:r>
          </a:p>
          <a:p>
            <a:pPr indent="-228600" lvl="0" marL="457200" rtl="0">
              <a:spcBef>
                <a:spcPts val="0"/>
              </a:spcBef>
            </a:pPr>
            <a:r>
              <a:rPr b="1" lang="en"/>
              <a:t>Triage</a:t>
            </a:r>
            <a:r>
              <a:rPr lang="en"/>
              <a:t> is Kramden’s process for </a:t>
            </a:r>
            <a:r>
              <a:rPr b="1" lang="en"/>
              <a:t>refurbishing</a:t>
            </a:r>
            <a:r>
              <a:rPr lang="en"/>
              <a:t>, or fixing up, computers</a:t>
            </a:r>
          </a:p>
        </p:txBody>
      </p:sp>
      <p:sp>
        <p:nvSpPr>
          <p:cNvPr id="59" name="Shape 59"/>
          <p:cNvSpPr txBox="1"/>
          <p:nvPr>
            <p:ph type="title"/>
          </p:nvPr>
        </p:nvSpPr>
        <p:spPr>
          <a:xfrm>
            <a:off x="236025" y="325100"/>
            <a:ext cx="8907900" cy="857400"/>
          </a:xfrm>
          <a:prstGeom prst="rect">
            <a:avLst/>
          </a:prstGeom>
        </p:spPr>
        <p:txBody>
          <a:bodyPr anchorCtr="0" anchor="b" bIns="91425" lIns="91425" rIns="91425" tIns="91425">
            <a:noAutofit/>
          </a:bodyPr>
          <a:lstStyle/>
          <a:p>
            <a:pPr lvl="0">
              <a:spcBef>
                <a:spcPts val="600"/>
              </a:spcBef>
              <a:buClr>
                <a:schemeClr val="dk1"/>
              </a:buClr>
              <a:buSzPct val="30555"/>
              <a:buFont typeface="Arial"/>
              <a:buNone/>
            </a:pPr>
            <a:r>
              <a:rPr lang="en"/>
              <a:t>Last week: Connections and Troubleshooting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grpSp>
        <p:nvGrpSpPr>
          <p:cNvPr id="270" name="Shape 270"/>
          <p:cNvGrpSpPr/>
          <p:nvPr/>
        </p:nvGrpSpPr>
        <p:grpSpPr>
          <a:xfrm>
            <a:off x="77850" y="1277761"/>
            <a:ext cx="8976907" cy="642000"/>
            <a:chOff x="77850" y="1277761"/>
            <a:chExt cx="8976907" cy="642000"/>
          </a:xfrm>
        </p:grpSpPr>
        <p:sp>
          <p:nvSpPr>
            <p:cNvPr id="271" name="Shape 271"/>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272" name="Shape 272"/>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273" name="Shape 273"/>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274" name="Shape 274"/>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Now encode your second initial by filling in the boxes on the second line. </a:t>
            </a:r>
          </a:p>
        </p:txBody>
      </p:sp>
      <p:sp>
        <p:nvSpPr>
          <p:cNvPr id="275" name="Shape 275"/>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Now encode your initials!</a:t>
            </a:r>
          </a:p>
        </p:txBody>
      </p:sp>
      <p:sp>
        <p:nvSpPr>
          <p:cNvPr id="276" name="Shape 276"/>
          <p:cNvSpPr txBox="1"/>
          <p:nvPr/>
        </p:nvSpPr>
        <p:spPr>
          <a:xfrm>
            <a:off x="2493625" y="4491075"/>
            <a:ext cx="2444400" cy="343199"/>
          </a:xfrm>
          <a:prstGeom prst="rect">
            <a:avLst/>
          </a:prstGeom>
          <a:noFill/>
          <a:ln>
            <a:noFill/>
          </a:ln>
        </p:spPr>
        <p:txBody>
          <a:bodyPr anchorCtr="0" anchor="t" bIns="91425" lIns="91425" rIns="91425" tIns="91425">
            <a:noAutofit/>
          </a:bodyPr>
          <a:lstStyle/>
          <a:p>
            <a:pPr lvl="0" rtl="0">
              <a:spcBef>
                <a:spcPts val="0"/>
              </a:spcBef>
              <a:buNone/>
            </a:pPr>
            <a:r>
              <a:rPr b="1" lang="en" sz="1800">
                <a:latin typeface="Calibri"/>
                <a:ea typeface="Calibri"/>
                <a:cs typeface="Calibri"/>
                <a:sym typeface="Calibri"/>
              </a:rPr>
              <a:t>Letter Encoding Sheet:</a:t>
            </a:r>
          </a:p>
        </p:txBody>
      </p:sp>
      <p:grpSp>
        <p:nvGrpSpPr>
          <p:cNvPr id="277" name="Shape 277"/>
          <p:cNvGrpSpPr/>
          <p:nvPr/>
        </p:nvGrpSpPr>
        <p:grpSpPr>
          <a:xfrm>
            <a:off x="4884083" y="4097508"/>
            <a:ext cx="2872175" cy="1130342"/>
            <a:chOff x="2808500" y="3303444"/>
            <a:chExt cx="4675525" cy="1840049"/>
          </a:xfrm>
        </p:grpSpPr>
        <p:pic>
          <p:nvPicPr>
            <p:cNvPr id="278" name="Shape 278"/>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279" name="Shape 279"/>
            <p:cNvSpPr/>
            <p:nvPr/>
          </p:nvSpPr>
          <p:spPr>
            <a:xfrm>
              <a:off x="3204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0" name="Shape 280"/>
            <p:cNvSpPr/>
            <p:nvPr/>
          </p:nvSpPr>
          <p:spPr>
            <a:xfrm>
              <a:off x="4271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1" name="Shape 281"/>
            <p:cNvSpPr/>
            <p:nvPr/>
          </p:nvSpPr>
          <p:spPr>
            <a:xfrm>
              <a:off x="53380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2" name="Shape 282"/>
            <p:cNvSpPr/>
            <p:nvPr/>
          </p:nvSpPr>
          <p:spPr>
            <a:xfrm>
              <a:off x="5871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3" name="Shape 283"/>
            <p:cNvSpPr/>
            <p:nvPr/>
          </p:nvSpPr>
          <p:spPr>
            <a:xfrm>
              <a:off x="6938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4" name="Shape 284"/>
            <p:cNvSpPr/>
            <p:nvPr/>
          </p:nvSpPr>
          <p:spPr>
            <a:xfrm>
              <a:off x="32173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5" name="Shape 285"/>
            <p:cNvSpPr/>
            <p:nvPr/>
          </p:nvSpPr>
          <p:spPr>
            <a:xfrm>
              <a:off x="42841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6" name="Shape 286"/>
            <p:cNvSpPr/>
            <p:nvPr/>
          </p:nvSpPr>
          <p:spPr>
            <a:xfrm>
              <a:off x="48175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7" name="Shape 287"/>
            <p:cNvSpPr/>
            <p:nvPr/>
          </p:nvSpPr>
          <p:spPr>
            <a:xfrm>
              <a:off x="53509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8" name="Shape 288"/>
            <p:cNvSpPr/>
            <p:nvPr/>
          </p:nvSpPr>
          <p:spPr>
            <a:xfrm>
              <a:off x="58843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9" name="Shape 289"/>
            <p:cNvSpPr/>
            <p:nvPr/>
          </p:nvSpPr>
          <p:spPr>
            <a:xfrm>
              <a:off x="69511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290" name="Shape 290"/>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grpSp>
        <p:nvGrpSpPr>
          <p:cNvPr id="295" name="Shape 295"/>
          <p:cNvGrpSpPr/>
          <p:nvPr/>
        </p:nvGrpSpPr>
        <p:grpSpPr>
          <a:xfrm>
            <a:off x="77850" y="1277761"/>
            <a:ext cx="8976907" cy="642000"/>
            <a:chOff x="77850" y="1277761"/>
            <a:chExt cx="8976907" cy="642000"/>
          </a:xfrm>
        </p:grpSpPr>
        <p:sp>
          <p:nvSpPr>
            <p:cNvPr id="296" name="Shape 296"/>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297" name="Shape 297"/>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298" name="Shape 298"/>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299" name="Shape 299"/>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Now you’re going to decode your neighbor’s initials!</a:t>
            </a:r>
          </a:p>
        </p:txBody>
      </p:sp>
      <p:sp>
        <p:nvSpPr>
          <p:cNvPr id="300" name="Shape 300"/>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Pass your Letter Encoding Sheet to your neighbor.</a:t>
            </a:r>
          </a:p>
        </p:txBody>
      </p:sp>
      <p:sp>
        <p:nvSpPr>
          <p:cNvPr id="301" name="Shape 301"/>
          <p:cNvSpPr txBox="1"/>
          <p:nvPr/>
        </p:nvSpPr>
        <p:spPr>
          <a:xfrm>
            <a:off x="2493625" y="4491075"/>
            <a:ext cx="2444400" cy="343199"/>
          </a:xfrm>
          <a:prstGeom prst="rect">
            <a:avLst/>
          </a:prstGeom>
          <a:noFill/>
          <a:ln>
            <a:noFill/>
          </a:ln>
        </p:spPr>
        <p:txBody>
          <a:bodyPr anchorCtr="0" anchor="t" bIns="91425" lIns="91425" rIns="91425" tIns="91425">
            <a:noAutofit/>
          </a:bodyPr>
          <a:lstStyle/>
          <a:p>
            <a:pPr lvl="0" rtl="0">
              <a:spcBef>
                <a:spcPts val="0"/>
              </a:spcBef>
              <a:buNone/>
            </a:pPr>
            <a:r>
              <a:rPr b="1" lang="en" sz="1800">
                <a:latin typeface="Calibri"/>
                <a:ea typeface="Calibri"/>
                <a:cs typeface="Calibri"/>
                <a:sym typeface="Calibri"/>
              </a:rPr>
              <a:t>Letter Encoding Sheet:</a:t>
            </a:r>
          </a:p>
        </p:txBody>
      </p:sp>
      <p:grpSp>
        <p:nvGrpSpPr>
          <p:cNvPr id="302" name="Shape 302"/>
          <p:cNvGrpSpPr/>
          <p:nvPr/>
        </p:nvGrpSpPr>
        <p:grpSpPr>
          <a:xfrm>
            <a:off x="4884083" y="4097508"/>
            <a:ext cx="2872175" cy="1130342"/>
            <a:chOff x="2808500" y="3303444"/>
            <a:chExt cx="4675525" cy="1840049"/>
          </a:xfrm>
        </p:grpSpPr>
        <p:pic>
          <p:nvPicPr>
            <p:cNvPr id="303" name="Shape 303"/>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304" name="Shape 304"/>
            <p:cNvSpPr/>
            <p:nvPr/>
          </p:nvSpPr>
          <p:spPr>
            <a:xfrm>
              <a:off x="3204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5" name="Shape 305"/>
            <p:cNvSpPr/>
            <p:nvPr/>
          </p:nvSpPr>
          <p:spPr>
            <a:xfrm>
              <a:off x="4271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6" name="Shape 306"/>
            <p:cNvSpPr/>
            <p:nvPr/>
          </p:nvSpPr>
          <p:spPr>
            <a:xfrm>
              <a:off x="53380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7" name="Shape 307"/>
            <p:cNvSpPr/>
            <p:nvPr/>
          </p:nvSpPr>
          <p:spPr>
            <a:xfrm>
              <a:off x="5871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8" name="Shape 308"/>
            <p:cNvSpPr/>
            <p:nvPr/>
          </p:nvSpPr>
          <p:spPr>
            <a:xfrm>
              <a:off x="6938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9" name="Shape 309"/>
            <p:cNvSpPr/>
            <p:nvPr/>
          </p:nvSpPr>
          <p:spPr>
            <a:xfrm>
              <a:off x="32173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0" name="Shape 310"/>
            <p:cNvSpPr/>
            <p:nvPr/>
          </p:nvSpPr>
          <p:spPr>
            <a:xfrm>
              <a:off x="42841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1" name="Shape 311"/>
            <p:cNvSpPr/>
            <p:nvPr/>
          </p:nvSpPr>
          <p:spPr>
            <a:xfrm>
              <a:off x="48175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2" name="Shape 312"/>
            <p:cNvSpPr/>
            <p:nvPr/>
          </p:nvSpPr>
          <p:spPr>
            <a:xfrm>
              <a:off x="53509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3" name="Shape 313"/>
            <p:cNvSpPr/>
            <p:nvPr/>
          </p:nvSpPr>
          <p:spPr>
            <a:xfrm>
              <a:off x="58843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4" name="Shape 314"/>
            <p:cNvSpPr/>
            <p:nvPr/>
          </p:nvSpPr>
          <p:spPr>
            <a:xfrm>
              <a:off x="69511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315" name="Shape 315"/>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grpSp>
        <p:nvGrpSpPr>
          <p:cNvPr id="320" name="Shape 320"/>
          <p:cNvGrpSpPr/>
          <p:nvPr/>
        </p:nvGrpSpPr>
        <p:grpSpPr>
          <a:xfrm>
            <a:off x="77850" y="1277761"/>
            <a:ext cx="8976907" cy="642000"/>
            <a:chOff x="77850" y="1277761"/>
            <a:chExt cx="8976907" cy="642000"/>
          </a:xfrm>
        </p:grpSpPr>
        <p:sp>
          <p:nvSpPr>
            <p:cNvPr id="321" name="Shape 321"/>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322" name="Shape 322"/>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323" name="Shape 323"/>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324" name="Shape 324"/>
          <p:cNvSpPr txBox="1"/>
          <p:nvPr>
            <p:ph idx="1" type="subTitle"/>
          </p:nvPr>
        </p:nvSpPr>
        <p:spPr>
          <a:xfrm>
            <a:off x="457200" y="2236350"/>
            <a:ext cx="7817700" cy="2170799"/>
          </a:xfrm>
          <a:prstGeom prst="rect">
            <a:avLst/>
          </a:prstGeom>
        </p:spPr>
        <p:txBody>
          <a:bodyPr anchorCtr="0" anchor="t" bIns="91425" lIns="91425" rIns="91425" tIns="91425">
            <a:noAutofit/>
          </a:bodyPr>
          <a:lstStyle/>
          <a:p>
            <a:pPr lvl="0" rtl="0">
              <a:spcBef>
                <a:spcPts val="0"/>
              </a:spcBef>
              <a:buNone/>
            </a:pPr>
            <a:r>
              <a:rPr lang="en"/>
              <a:t>Use the chart to match the patterns and find the correct letter. Write the letter on the Letter Encoding Sheet. Now you’ve decoded their initials.</a:t>
            </a:r>
          </a:p>
        </p:txBody>
      </p:sp>
      <p:sp>
        <p:nvSpPr>
          <p:cNvPr id="325" name="Shape 325"/>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Decode your neighbor’s initials</a:t>
            </a:r>
          </a:p>
        </p:txBody>
      </p:sp>
      <p:sp>
        <p:nvSpPr>
          <p:cNvPr id="326" name="Shape 326"/>
          <p:cNvSpPr txBox="1"/>
          <p:nvPr/>
        </p:nvSpPr>
        <p:spPr>
          <a:xfrm>
            <a:off x="2493625" y="4066800"/>
            <a:ext cx="2444400" cy="1076700"/>
          </a:xfrm>
          <a:prstGeom prst="rect">
            <a:avLst/>
          </a:prstGeom>
          <a:noFill/>
          <a:ln>
            <a:noFill/>
          </a:ln>
        </p:spPr>
        <p:txBody>
          <a:bodyPr anchorCtr="0" anchor="t" bIns="91425" lIns="91425" rIns="91425" tIns="91425">
            <a:noAutofit/>
          </a:bodyPr>
          <a:lstStyle/>
          <a:p>
            <a:pPr lvl="0" rtl="0" algn="r">
              <a:spcBef>
                <a:spcPts val="0"/>
              </a:spcBef>
              <a:buNone/>
            </a:pPr>
            <a:r>
              <a:rPr b="1" lang="en" sz="3000">
                <a:latin typeface="Comic Sans MS"/>
                <a:ea typeface="Comic Sans MS"/>
                <a:cs typeface="Comic Sans MS"/>
                <a:sym typeface="Comic Sans MS"/>
              </a:rPr>
              <a:t>R</a:t>
            </a:r>
          </a:p>
          <a:p>
            <a:pPr lvl="0" rtl="0" algn="r">
              <a:spcBef>
                <a:spcPts val="0"/>
              </a:spcBef>
              <a:buNone/>
            </a:pPr>
            <a:r>
              <a:rPr b="1" lang="en" sz="3000">
                <a:latin typeface="Comic Sans MS"/>
                <a:ea typeface="Comic Sans MS"/>
                <a:cs typeface="Comic Sans MS"/>
                <a:sym typeface="Comic Sans MS"/>
              </a:rPr>
              <a:t>B</a:t>
            </a:r>
          </a:p>
        </p:txBody>
      </p:sp>
      <p:grpSp>
        <p:nvGrpSpPr>
          <p:cNvPr id="327" name="Shape 327"/>
          <p:cNvGrpSpPr/>
          <p:nvPr/>
        </p:nvGrpSpPr>
        <p:grpSpPr>
          <a:xfrm>
            <a:off x="4884083" y="4097508"/>
            <a:ext cx="2872175" cy="1130342"/>
            <a:chOff x="2808500" y="3303444"/>
            <a:chExt cx="4675525" cy="1840049"/>
          </a:xfrm>
        </p:grpSpPr>
        <p:pic>
          <p:nvPicPr>
            <p:cNvPr id="328" name="Shape 328"/>
            <p:cNvPicPr preferRelativeResize="0"/>
            <p:nvPr/>
          </p:nvPicPr>
          <p:blipFill rotWithShape="1">
            <a:blip r:embed="rId3">
              <a:alphaModFix/>
            </a:blip>
            <a:srcRect b="65729" l="0" r="7740" t="0"/>
            <a:stretch/>
          </p:blipFill>
          <p:spPr>
            <a:xfrm>
              <a:off x="2808500" y="3303444"/>
              <a:ext cx="4675525" cy="1840049"/>
            </a:xfrm>
            <a:prstGeom prst="rect">
              <a:avLst/>
            </a:prstGeom>
            <a:noFill/>
            <a:ln>
              <a:noFill/>
            </a:ln>
          </p:spPr>
        </p:pic>
        <p:sp>
          <p:nvSpPr>
            <p:cNvPr id="329" name="Shape 329"/>
            <p:cNvSpPr/>
            <p:nvPr/>
          </p:nvSpPr>
          <p:spPr>
            <a:xfrm>
              <a:off x="3204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0" name="Shape 330"/>
            <p:cNvSpPr/>
            <p:nvPr/>
          </p:nvSpPr>
          <p:spPr>
            <a:xfrm>
              <a:off x="4271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1" name="Shape 331"/>
            <p:cNvSpPr/>
            <p:nvPr/>
          </p:nvSpPr>
          <p:spPr>
            <a:xfrm>
              <a:off x="53380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2" name="Shape 332"/>
            <p:cNvSpPr/>
            <p:nvPr/>
          </p:nvSpPr>
          <p:spPr>
            <a:xfrm>
              <a:off x="58714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3" name="Shape 333"/>
            <p:cNvSpPr/>
            <p:nvPr/>
          </p:nvSpPr>
          <p:spPr>
            <a:xfrm>
              <a:off x="6938200" y="3530194"/>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4" name="Shape 334"/>
            <p:cNvSpPr/>
            <p:nvPr/>
          </p:nvSpPr>
          <p:spPr>
            <a:xfrm>
              <a:off x="32173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5" name="Shape 335"/>
            <p:cNvSpPr/>
            <p:nvPr/>
          </p:nvSpPr>
          <p:spPr>
            <a:xfrm>
              <a:off x="42841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6" name="Shape 336"/>
            <p:cNvSpPr/>
            <p:nvPr/>
          </p:nvSpPr>
          <p:spPr>
            <a:xfrm>
              <a:off x="4817572" y="4420366"/>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7" name="Shape 337"/>
            <p:cNvSpPr/>
            <p:nvPr/>
          </p:nvSpPr>
          <p:spPr>
            <a:xfrm>
              <a:off x="53509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8" name="Shape 338"/>
            <p:cNvSpPr/>
            <p:nvPr/>
          </p:nvSpPr>
          <p:spPr>
            <a:xfrm>
              <a:off x="58843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9" name="Shape 339"/>
            <p:cNvSpPr/>
            <p:nvPr/>
          </p:nvSpPr>
          <p:spPr>
            <a:xfrm>
              <a:off x="6951175" y="4420369"/>
              <a:ext cx="491099" cy="457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340" name="Shape 340"/>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grpSp>
        <p:nvGrpSpPr>
          <p:cNvPr id="345" name="Shape 345"/>
          <p:cNvGrpSpPr/>
          <p:nvPr/>
        </p:nvGrpSpPr>
        <p:grpSpPr>
          <a:xfrm>
            <a:off x="77850" y="1277761"/>
            <a:ext cx="8976907" cy="642000"/>
            <a:chOff x="77850" y="1277761"/>
            <a:chExt cx="8976907" cy="642000"/>
          </a:xfrm>
        </p:grpSpPr>
        <p:sp>
          <p:nvSpPr>
            <p:cNvPr id="346" name="Shape 346"/>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347" name="Shape 347"/>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348" name="Shape 348"/>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349" name="Shape 349"/>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In teams of two, go to a computer station with your Data Packet sheets.</a:t>
            </a:r>
          </a:p>
          <a:p>
            <a:pPr lvl="0" rtl="0">
              <a:spcBef>
                <a:spcPts val="0"/>
              </a:spcBef>
              <a:buNone/>
            </a:pPr>
            <a:r>
              <a:rPr lang="en"/>
              <a:t>Each team gets a secret message to encode.</a:t>
            </a:r>
          </a:p>
        </p:txBody>
      </p:sp>
      <p:sp>
        <p:nvSpPr>
          <p:cNvPr id="350" name="Shape 350"/>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Coded Messages</a:t>
            </a:r>
          </a:p>
        </p:txBody>
      </p:sp>
      <p:sp>
        <p:nvSpPr>
          <p:cNvPr id="351" name="Shape 351"/>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grpSp>
        <p:nvGrpSpPr>
          <p:cNvPr id="356" name="Shape 356"/>
          <p:cNvGrpSpPr/>
          <p:nvPr/>
        </p:nvGrpSpPr>
        <p:grpSpPr>
          <a:xfrm>
            <a:off x="77850" y="1277761"/>
            <a:ext cx="8976907" cy="642000"/>
            <a:chOff x="77850" y="1277761"/>
            <a:chExt cx="8976907" cy="642000"/>
          </a:xfrm>
        </p:grpSpPr>
        <p:sp>
          <p:nvSpPr>
            <p:cNvPr id="357" name="Shape 357"/>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358" name="Shape 358"/>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359" name="Shape 359"/>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360" name="Shape 360"/>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Decode this word:</a:t>
            </a:r>
          </a:p>
        </p:txBody>
      </p:sp>
      <p:pic>
        <p:nvPicPr>
          <p:cNvPr id="361" name="Shape 361"/>
          <p:cNvPicPr preferRelativeResize="0"/>
          <p:nvPr/>
        </p:nvPicPr>
        <p:blipFill rotWithShape="1">
          <a:blip r:embed="rId3">
            <a:alphaModFix/>
          </a:blip>
          <a:srcRect b="81724" l="6548" r="4712" t="0"/>
          <a:stretch/>
        </p:blipFill>
        <p:spPr>
          <a:xfrm>
            <a:off x="309637" y="2768550"/>
            <a:ext cx="8524724" cy="1836599"/>
          </a:xfrm>
          <a:prstGeom prst="rect">
            <a:avLst/>
          </a:prstGeom>
          <a:noFill/>
          <a:ln>
            <a:noFill/>
          </a:ln>
        </p:spPr>
      </p:pic>
      <p:sp>
        <p:nvSpPr>
          <p:cNvPr id="362" name="Shape 362"/>
          <p:cNvSpPr txBox="1"/>
          <p:nvPr/>
        </p:nvSpPr>
        <p:spPr>
          <a:xfrm>
            <a:off x="389175" y="4579200"/>
            <a:ext cx="8276400" cy="564299"/>
          </a:xfrm>
          <a:prstGeom prst="rect">
            <a:avLst/>
          </a:prstGeom>
          <a:noFill/>
          <a:ln>
            <a:noFill/>
          </a:ln>
        </p:spPr>
        <p:txBody>
          <a:bodyPr anchorCtr="0" anchor="t" bIns="91425" lIns="91425" rIns="91425" tIns="91425">
            <a:noAutofit/>
          </a:bodyPr>
          <a:lstStyle/>
          <a:p>
            <a:pPr lvl="0">
              <a:spcBef>
                <a:spcPts val="0"/>
              </a:spcBef>
              <a:buNone/>
            </a:pPr>
            <a:r>
              <a:rPr b="1" i="1" lang="en" sz="1800">
                <a:latin typeface="Calibri"/>
                <a:ea typeface="Calibri"/>
                <a:cs typeface="Calibri"/>
                <a:sym typeface="Calibri"/>
              </a:rPr>
              <a:t>Keep your answer secret until everyone’s done!</a:t>
            </a:r>
          </a:p>
        </p:txBody>
      </p:sp>
      <p:sp>
        <p:nvSpPr>
          <p:cNvPr id="363" name="Shape 363"/>
          <p:cNvSpPr/>
          <p:nvPr/>
        </p:nvSpPr>
        <p:spPr>
          <a:xfrm>
            <a:off x="695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4" name="Shape 364"/>
          <p:cNvSpPr/>
          <p:nvPr/>
        </p:nvSpPr>
        <p:spPr>
          <a:xfrm>
            <a:off x="12430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5" name="Shape 365"/>
          <p:cNvSpPr/>
          <p:nvPr/>
        </p:nvSpPr>
        <p:spPr>
          <a:xfrm>
            <a:off x="15049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6" name="Shape 366"/>
          <p:cNvSpPr/>
          <p:nvPr/>
        </p:nvSpPr>
        <p:spPr>
          <a:xfrm>
            <a:off x="695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7" name="Shape 367"/>
          <p:cNvSpPr/>
          <p:nvPr/>
        </p:nvSpPr>
        <p:spPr>
          <a:xfrm>
            <a:off x="12430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8" name="Shape 368"/>
          <p:cNvSpPr/>
          <p:nvPr/>
        </p:nvSpPr>
        <p:spPr>
          <a:xfrm>
            <a:off x="15049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9" name="Shape 369"/>
          <p:cNvSpPr/>
          <p:nvPr/>
        </p:nvSpPr>
        <p:spPr>
          <a:xfrm>
            <a:off x="2333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0" name="Shape 370"/>
          <p:cNvSpPr/>
          <p:nvPr/>
        </p:nvSpPr>
        <p:spPr>
          <a:xfrm>
            <a:off x="2881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1" name="Shape 371"/>
          <p:cNvSpPr/>
          <p:nvPr/>
        </p:nvSpPr>
        <p:spPr>
          <a:xfrm>
            <a:off x="31432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2" name="Shape 372"/>
          <p:cNvSpPr/>
          <p:nvPr/>
        </p:nvSpPr>
        <p:spPr>
          <a:xfrm>
            <a:off x="23336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3" name="Shape 373"/>
          <p:cNvSpPr/>
          <p:nvPr/>
        </p:nvSpPr>
        <p:spPr>
          <a:xfrm>
            <a:off x="2881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4" name="Shape 374"/>
          <p:cNvSpPr/>
          <p:nvPr/>
        </p:nvSpPr>
        <p:spPr>
          <a:xfrm>
            <a:off x="31432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5" name="Shape 375"/>
          <p:cNvSpPr/>
          <p:nvPr/>
        </p:nvSpPr>
        <p:spPr>
          <a:xfrm>
            <a:off x="3991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6" name="Shape 376"/>
          <p:cNvSpPr/>
          <p:nvPr/>
        </p:nvSpPr>
        <p:spPr>
          <a:xfrm>
            <a:off x="4529800"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7" name="Shape 377"/>
          <p:cNvSpPr/>
          <p:nvPr/>
        </p:nvSpPr>
        <p:spPr>
          <a:xfrm>
            <a:off x="1504925"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8" name="Shape 378"/>
          <p:cNvSpPr/>
          <p:nvPr/>
        </p:nvSpPr>
        <p:spPr>
          <a:xfrm>
            <a:off x="3986212"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9" name="Shape 379"/>
          <p:cNvSpPr/>
          <p:nvPr/>
        </p:nvSpPr>
        <p:spPr>
          <a:xfrm>
            <a:off x="4529787" y="3681412"/>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0" name="Shape 380"/>
          <p:cNvSpPr/>
          <p:nvPr/>
        </p:nvSpPr>
        <p:spPr>
          <a:xfrm>
            <a:off x="3143212"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1" name="Shape 381"/>
          <p:cNvSpPr/>
          <p:nvPr/>
        </p:nvSpPr>
        <p:spPr>
          <a:xfrm>
            <a:off x="690512"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2" name="Shape 382"/>
          <p:cNvSpPr/>
          <p:nvPr/>
        </p:nvSpPr>
        <p:spPr>
          <a:xfrm>
            <a:off x="971500"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3" name="Shape 383"/>
          <p:cNvSpPr/>
          <p:nvPr/>
        </p:nvSpPr>
        <p:spPr>
          <a:xfrm>
            <a:off x="957225"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4" name="Shape 384"/>
          <p:cNvSpPr/>
          <p:nvPr/>
        </p:nvSpPr>
        <p:spPr>
          <a:xfrm>
            <a:off x="1238212"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5" name="Shape 385"/>
          <p:cNvSpPr/>
          <p:nvPr/>
        </p:nvSpPr>
        <p:spPr>
          <a:xfrm>
            <a:off x="2333612"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6" name="Shape 386"/>
          <p:cNvSpPr/>
          <p:nvPr/>
        </p:nvSpPr>
        <p:spPr>
          <a:xfrm>
            <a:off x="2614600"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7" name="Shape 387"/>
          <p:cNvSpPr/>
          <p:nvPr/>
        </p:nvSpPr>
        <p:spPr>
          <a:xfrm>
            <a:off x="2881325"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8" name="Shape 388"/>
          <p:cNvSpPr/>
          <p:nvPr/>
        </p:nvSpPr>
        <p:spPr>
          <a:xfrm>
            <a:off x="4794100" y="3405187"/>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9" name="Shape 389"/>
          <p:cNvSpPr/>
          <p:nvPr/>
        </p:nvSpPr>
        <p:spPr>
          <a:xfrm>
            <a:off x="3989212"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0" name="Shape 390"/>
          <p:cNvSpPr/>
          <p:nvPr/>
        </p:nvSpPr>
        <p:spPr>
          <a:xfrm>
            <a:off x="4260675"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1" name="Shape 391"/>
          <p:cNvSpPr/>
          <p:nvPr/>
        </p:nvSpPr>
        <p:spPr>
          <a:xfrm>
            <a:off x="4255900"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2" name="Shape 392"/>
          <p:cNvSpPr/>
          <p:nvPr/>
        </p:nvSpPr>
        <p:spPr>
          <a:xfrm>
            <a:off x="4527362"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3" name="Shape 393"/>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grpSp>
        <p:nvGrpSpPr>
          <p:cNvPr id="398" name="Shape 398"/>
          <p:cNvGrpSpPr/>
          <p:nvPr/>
        </p:nvGrpSpPr>
        <p:grpSpPr>
          <a:xfrm>
            <a:off x="77850" y="1277761"/>
            <a:ext cx="8976907" cy="642000"/>
            <a:chOff x="77850" y="1277761"/>
            <a:chExt cx="8976907" cy="642000"/>
          </a:xfrm>
        </p:grpSpPr>
        <p:sp>
          <p:nvSpPr>
            <p:cNvPr id="399" name="Shape 399"/>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400" name="Shape 400"/>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401" name="Shape 401"/>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402" name="Shape 402"/>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Decode this word:</a:t>
            </a:r>
          </a:p>
        </p:txBody>
      </p:sp>
      <p:pic>
        <p:nvPicPr>
          <p:cNvPr id="403" name="Shape 403"/>
          <p:cNvPicPr preferRelativeResize="0"/>
          <p:nvPr/>
        </p:nvPicPr>
        <p:blipFill rotWithShape="1">
          <a:blip r:embed="rId3">
            <a:alphaModFix/>
          </a:blip>
          <a:srcRect b="81725" l="6548" r="4712" t="3366"/>
          <a:stretch/>
        </p:blipFill>
        <p:spPr>
          <a:xfrm>
            <a:off x="309625" y="3106950"/>
            <a:ext cx="8524724" cy="1498199"/>
          </a:xfrm>
          <a:prstGeom prst="rect">
            <a:avLst/>
          </a:prstGeom>
          <a:noFill/>
          <a:ln>
            <a:noFill/>
          </a:ln>
        </p:spPr>
      </p:pic>
      <p:sp>
        <p:nvSpPr>
          <p:cNvPr id="404" name="Shape 404"/>
          <p:cNvSpPr txBox="1"/>
          <p:nvPr/>
        </p:nvSpPr>
        <p:spPr>
          <a:xfrm>
            <a:off x="361514" y="1886894"/>
            <a:ext cx="1739999" cy="746399"/>
          </a:xfrm>
          <a:prstGeom prst="rect">
            <a:avLst/>
          </a:prstGeom>
          <a:noFill/>
          <a:ln>
            <a:noFill/>
          </a:ln>
        </p:spPr>
        <p:txBody>
          <a:bodyPr anchorCtr="0" anchor="t" bIns="91425" lIns="91425" rIns="91425" tIns="91425">
            <a:noAutofit/>
          </a:bodyPr>
          <a:lstStyle/>
          <a:p>
            <a:pPr lvl="0" rtl="0" algn="ctr">
              <a:spcBef>
                <a:spcPts val="0"/>
              </a:spcBef>
              <a:buNone/>
            </a:pPr>
            <a:r>
              <a:rPr b="1" lang="en" sz="3600">
                <a:latin typeface="Calibri"/>
                <a:ea typeface="Calibri"/>
                <a:cs typeface="Calibri"/>
                <a:sym typeface="Calibri"/>
              </a:rPr>
              <a:t>B</a:t>
            </a:r>
          </a:p>
          <a:p>
            <a:pPr lvl="0" rtl="0" algn="ctr">
              <a:spcBef>
                <a:spcPts val="0"/>
              </a:spcBef>
              <a:buNone/>
            </a:pPr>
            <a:r>
              <a:rPr b="1" lang="en" sz="3600">
                <a:latin typeface="Calibri"/>
                <a:ea typeface="Calibri"/>
                <a:cs typeface="Calibri"/>
                <a:sym typeface="Calibri"/>
              </a:rPr>
              <a:t>I</a:t>
            </a:r>
          </a:p>
        </p:txBody>
      </p:sp>
      <p:sp>
        <p:nvSpPr>
          <p:cNvPr id="405" name="Shape 405"/>
          <p:cNvSpPr/>
          <p:nvPr/>
        </p:nvSpPr>
        <p:spPr>
          <a:xfrm>
            <a:off x="695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6" name="Shape 406"/>
          <p:cNvSpPr/>
          <p:nvPr/>
        </p:nvSpPr>
        <p:spPr>
          <a:xfrm>
            <a:off x="12430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7" name="Shape 407"/>
          <p:cNvSpPr/>
          <p:nvPr/>
        </p:nvSpPr>
        <p:spPr>
          <a:xfrm>
            <a:off x="15049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8" name="Shape 408"/>
          <p:cNvSpPr/>
          <p:nvPr/>
        </p:nvSpPr>
        <p:spPr>
          <a:xfrm>
            <a:off x="695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9" name="Shape 409"/>
          <p:cNvSpPr/>
          <p:nvPr/>
        </p:nvSpPr>
        <p:spPr>
          <a:xfrm>
            <a:off x="12430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0" name="Shape 410"/>
          <p:cNvSpPr/>
          <p:nvPr/>
        </p:nvSpPr>
        <p:spPr>
          <a:xfrm>
            <a:off x="15049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1" name="Shape 411"/>
          <p:cNvSpPr/>
          <p:nvPr/>
        </p:nvSpPr>
        <p:spPr>
          <a:xfrm>
            <a:off x="2333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2" name="Shape 412"/>
          <p:cNvSpPr/>
          <p:nvPr/>
        </p:nvSpPr>
        <p:spPr>
          <a:xfrm>
            <a:off x="2881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3" name="Shape 413"/>
          <p:cNvSpPr/>
          <p:nvPr/>
        </p:nvSpPr>
        <p:spPr>
          <a:xfrm>
            <a:off x="31432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4" name="Shape 414"/>
          <p:cNvSpPr/>
          <p:nvPr/>
        </p:nvSpPr>
        <p:spPr>
          <a:xfrm>
            <a:off x="23336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5" name="Shape 415"/>
          <p:cNvSpPr/>
          <p:nvPr/>
        </p:nvSpPr>
        <p:spPr>
          <a:xfrm>
            <a:off x="2881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6" name="Shape 416"/>
          <p:cNvSpPr/>
          <p:nvPr/>
        </p:nvSpPr>
        <p:spPr>
          <a:xfrm>
            <a:off x="31432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7" name="Shape 417"/>
          <p:cNvSpPr/>
          <p:nvPr/>
        </p:nvSpPr>
        <p:spPr>
          <a:xfrm>
            <a:off x="3991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8" name="Shape 418"/>
          <p:cNvSpPr/>
          <p:nvPr/>
        </p:nvSpPr>
        <p:spPr>
          <a:xfrm>
            <a:off x="4529800"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9" name="Shape 419"/>
          <p:cNvSpPr/>
          <p:nvPr/>
        </p:nvSpPr>
        <p:spPr>
          <a:xfrm>
            <a:off x="1504925"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0" name="Shape 420"/>
          <p:cNvSpPr/>
          <p:nvPr/>
        </p:nvSpPr>
        <p:spPr>
          <a:xfrm>
            <a:off x="3986212"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1" name="Shape 421"/>
          <p:cNvSpPr/>
          <p:nvPr/>
        </p:nvSpPr>
        <p:spPr>
          <a:xfrm>
            <a:off x="4529787" y="3681412"/>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2" name="Shape 422"/>
          <p:cNvSpPr/>
          <p:nvPr/>
        </p:nvSpPr>
        <p:spPr>
          <a:xfrm>
            <a:off x="3143212"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3" name="Shape 423"/>
          <p:cNvSpPr/>
          <p:nvPr/>
        </p:nvSpPr>
        <p:spPr>
          <a:xfrm>
            <a:off x="690512"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4" name="Shape 424"/>
          <p:cNvSpPr/>
          <p:nvPr/>
        </p:nvSpPr>
        <p:spPr>
          <a:xfrm>
            <a:off x="971500"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5" name="Shape 425"/>
          <p:cNvSpPr/>
          <p:nvPr/>
        </p:nvSpPr>
        <p:spPr>
          <a:xfrm>
            <a:off x="957225"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6" name="Shape 426"/>
          <p:cNvSpPr/>
          <p:nvPr/>
        </p:nvSpPr>
        <p:spPr>
          <a:xfrm>
            <a:off x="1238212"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7" name="Shape 427"/>
          <p:cNvSpPr/>
          <p:nvPr/>
        </p:nvSpPr>
        <p:spPr>
          <a:xfrm>
            <a:off x="2333612"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8" name="Shape 428"/>
          <p:cNvSpPr/>
          <p:nvPr/>
        </p:nvSpPr>
        <p:spPr>
          <a:xfrm>
            <a:off x="2614600"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9" name="Shape 429"/>
          <p:cNvSpPr/>
          <p:nvPr/>
        </p:nvSpPr>
        <p:spPr>
          <a:xfrm>
            <a:off x="2881325"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0" name="Shape 430"/>
          <p:cNvSpPr/>
          <p:nvPr/>
        </p:nvSpPr>
        <p:spPr>
          <a:xfrm>
            <a:off x="4794100" y="3405187"/>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1" name="Shape 431"/>
          <p:cNvSpPr/>
          <p:nvPr/>
        </p:nvSpPr>
        <p:spPr>
          <a:xfrm>
            <a:off x="3989212"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2" name="Shape 432"/>
          <p:cNvSpPr/>
          <p:nvPr/>
        </p:nvSpPr>
        <p:spPr>
          <a:xfrm>
            <a:off x="4260675"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3" name="Shape 433"/>
          <p:cNvSpPr/>
          <p:nvPr/>
        </p:nvSpPr>
        <p:spPr>
          <a:xfrm>
            <a:off x="4255900"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4" name="Shape 434"/>
          <p:cNvSpPr/>
          <p:nvPr/>
        </p:nvSpPr>
        <p:spPr>
          <a:xfrm>
            <a:off x="4527362"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5" name="Shape 435"/>
          <p:cNvSpPr txBox="1"/>
          <p:nvPr/>
        </p:nvSpPr>
        <p:spPr>
          <a:xfrm>
            <a:off x="2025314" y="1886894"/>
            <a:ext cx="1739999" cy="746399"/>
          </a:xfrm>
          <a:prstGeom prst="rect">
            <a:avLst/>
          </a:prstGeom>
          <a:noFill/>
          <a:ln>
            <a:noFill/>
          </a:ln>
        </p:spPr>
        <p:txBody>
          <a:bodyPr anchorCtr="0" anchor="t" bIns="91425" lIns="91425" rIns="91425" tIns="91425">
            <a:noAutofit/>
          </a:bodyPr>
          <a:lstStyle/>
          <a:p>
            <a:pPr lvl="0" rtl="0" algn="ctr">
              <a:spcBef>
                <a:spcPts val="0"/>
              </a:spcBef>
              <a:buNone/>
            </a:pPr>
            <a:r>
              <a:rPr b="1" lang="en" sz="3600">
                <a:latin typeface="Calibri"/>
                <a:ea typeface="Calibri"/>
                <a:cs typeface="Calibri"/>
                <a:sym typeface="Calibri"/>
              </a:rPr>
              <a:t>N</a:t>
            </a:r>
          </a:p>
          <a:p>
            <a:pPr lvl="0" rtl="0" algn="ctr">
              <a:spcBef>
                <a:spcPts val="0"/>
              </a:spcBef>
              <a:buNone/>
            </a:pPr>
            <a:r>
              <a:rPr b="1" lang="en" sz="3600">
                <a:latin typeface="Calibri"/>
                <a:ea typeface="Calibri"/>
                <a:cs typeface="Calibri"/>
                <a:sym typeface="Calibri"/>
              </a:rPr>
              <a:t>A</a:t>
            </a:r>
          </a:p>
        </p:txBody>
      </p:sp>
      <p:sp>
        <p:nvSpPr>
          <p:cNvPr id="436" name="Shape 436"/>
          <p:cNvSpPr txBox="1"/>
          <p:nvPr/>
        </p:nvSpPr>
        <p:spPr>
          <a:xfrm>
            <a:off x="3659864" y="1886894"/>
            <a:ext cx="1739999" cy="746399"/>
          </a:xfrm>
          <a:prstGeom prst="rect">
            <a:avLst/>
          </a:prstGeom>
          <a:noFill/>
          <a:ln>
            <a:noFill/>
          </a:ln>
        </p:spPr>
        <p:txBody>
          <a:bodyPr anchorCtr="0" anchor="t" bIns="91425" lIns="91425" rIns="91425" tIns="91425">
            <a:noAutofit/>
          </a:bodyPr>
          <a:lstStyle/>
          <a:p>
            <a:pPr lvl="0" rtl="0" algn="ctr">
              <a:spcBef>
                <a:spcPts val="0"/>
              </a:spcBef>
              <a:buNone/>
            </a:pPr>
            <a:r>
              <a:rPr b="1" lang="en" sz="3600">
                <a:latin typeface="Calibri"/>
                <a:ea typeface="Calibri"/>
                <a:cs typeface="Calibri"/>
                <a:sym typeface="Calibri"/>
              </a:rPr>
              <a:t>R</a:t>
            </a:r>
          </a:p>
          <a:p>
            <a:pPr lvl="0" rtl="0" algn="ctr">
              <a:spcBef>
                <a:spcPts val="0"/>
              </a:spcBef>
              <a:buNone/>
            </a:pPr>
            <a:r>
              <a:rPr b="1" lang="en" sz="3600">
                <a:latin typeface="Calibri"/>
                <a:ea typeface="Calibri"/>
                <a:cs typeface="Calibri"/>
                <a:sym typeface="Calibri"/>
              </a:rPr>
              <a:t>Y</a:t>
            </a:r>
          </a:p>
        </p:txBody>
      </p:sp>
      <p:sp>
        <p:nvSpPr>
          <p:cNvPr id="437" name="Shape 437"/>
          <p:cNvSpPr txBox="1"/>
          <p:nvPr/>
        </p:nvSpPr>
        <p:spPr>
          <a:xfrm>
            <a:off x="5239100" y="2140150"/>
            <a:ext cx="3147600" cy="746399"/>
          </a:xfrm>
          <a:prstGeom prst="rect">
            <a:avLst/>
          </a:prstGeom>
          <a:noFill/>
          <a:ln>
            <a:noFill/>
          </a:ln>
        </p:spPr>
        <p:txBody>
          <a:bodyPr anchorCtr="0" anchor="t" bIns="91425" lIns="91425" rIns="91425" tIns="91425">
            <a:noAutofit/>
          </a:bodyPr>
          <a:lstStyle/>
          <a:p>
            <a:pPr lvl="0" rtl="0">
              <a:spcBef>
                <a:spcPts val="0"/>
              </a:spcBef>
              <a:buNone/>
            </a:pPr>
            <a:r>
              <a:rPr b="1" lang="en" sz="3000">
                <a:latin typeface="Calibri"/>
                <a:ea typeface="Calibri"/>
                <a:cs typeface="Calibri"/>
                <a:sym typeface="Calibri"/>
              </a:rPr>
              <a:t>=  </a:t>
            </a:r>
            <a:r>
              <a:rPr b="1" lang="en" sz="3600">
                <a:latin typeface="Calibri"/>
                <a:ea typeface="Calibri"/>
                <a:cs typeface="Calibri"/>
                <a:sym typeface="Calibri"/>
              </a:rPr>
              <a:t>B I N A R Y</a:t>
            </a:r>
          </a:p>
        </p:txBody>
      </p:sp>
      <p:cxnSp>
        <p:nvCxnSpPr>
          <p:cNvPr id="438" name="Shape 438"/>
          <p:cNvCxnSpPr/>
          <p:nvPr/>
        </p:nvCxnSpPr>
        <p:spPr>
          <a:xfrm flipH="1" rot="10800000">
            <a:off x="1491800" y="2192374"/>
            <a:ext cx="1154700" cy="765300"/>
          </a:xfrm>
          <a:prstGeom prst="straightConnector1">
            <a:avLst/>
          </a:prstGeom>
          <a:noFill/>
          <a:ln cap="flat" cmpd="sng" w="9525">
            <a:solidFill>
              <a:schemeClr val="dk2"/>
            </a:solidFill>
            <a:prstDash val="solid"/>
            <a:round/>
            <a:headEnd len="lg" w="lg" type="none"/>
            <a:tailEnd len="lg" w="lg" type="triangle"/>
          </a:ln>
        </p:spPr>
      </p:cxnSp>
      <p:cxnSp>
        <p:nvCxnSpPr>
          <p:cNvPr id="439" name="Shape 439"/>
          <p:cNvCxnSpPr/>
          <p:nvPr/>
        </p:nvCxnSpPr>
        <p:spPr>
          <a:xfrm flipH="1" rot="10800000">
            <a:off x="3194400" y="2192374"/>
            <a:ext cx="1154700" cy="765300"/>
          </a:xfrm>
          <a:prstGeom prst="straightConnector1">
            <a:avLst/>
          </a:prstGeom>
          <a:noFill/>
          <a:ln cap="flat" cmpd="sng" w="9525">
            <a:solidFill>
              <a:schemeClr val="dk2"/>
            </a:solidFill>
            <a:prstDash val="solid"/>
            <a:round/>
            <a:headEnd len="lg" w="lg" type="none"/>
            <a:tailEnd len="lg" w="lg" type="triangle"/>
          </a:ln>
        </p:spPr>
      </p:cxnSp>
      <p:cxnSp>
        <p:nvCxnSpPr>
          <p:cNvPr id="440" name="Shape 440"/>
          <p:cNvCxnSpPr/>
          <p:nvPr/>
        </p:nvCxnSpPr>
        <p:spPr>
          <a:xfrm>
            <a:off x="1493452" y="2172850"/>
            <a:ext cx="0" cy="680999"/>
          </a:xfrm>
          <a:prstGeom prst="straightConnector1">
            <a:avLst/>
          </a:prstGeom>
          <a:noFill/>
          <a:ln cap="flat" cmpd="sng" w="9525">
            <a:solidFill>
              <a:schemeClr val="dk2"/>
            </a:solidFill>
            <a:prstDash val="solid"/>
            <a:round/>
            <a:headEnd len="lg" w="lg" type="none"/>
            <a:tailEnd len="lg" w="lg" type="triangle"/>
          </a:ln>
        </p:spPr>
      </p:cxnSp>
      <p:cxnSp>
        <p:nvCxnSpPr>
          <p:cNvPr id="441" name="Shape 441"/>
          <p:cNvCxnSpPr/>
          <p:nvPr/>
        </p:nvCxnSpPr>
        <p:spPr>
          <a:xfrm>
            <a:off x="3194402" y="2126450"/>
            <a:ext cx="0" cy="680999"/>
          </a:xfrm>
          <a:prstGeom prst="straightConnector1">
            <a:avLst/>
          </a:prstGeom>
          <a:noFill/>
          <a:ln cap="flat" cmpd="sng" w="9525">
            <a:solidFill>
              <a:schemeClr val="dk2"/>
            </a:solidFill>
            <a:prstDash val="solid"/>
            <a:round/>
            <a:headEnd len="lg" w="lg" type="none"/>
            <a:tailEnd len="lg" w="lg" type="triangle"/>
          </a:ln>
        </p:spPr>
      </p:cxnSp>
      <p:cxnSp>
        <p:nvCxnSpPr>
          <p:cNvPr id="442" name="Shape 442"/>
          <p:cNvCxnSpPr/>
          <p:nvPr/>
        </p:nvCxnSpPr>
        <p:spPr>
          <a:xfrm>
            <a:off x="4794102" y="2126450"/>
            <a:ext cx="0" cy="680999"/>
          </a:xfrm>
          <a:prstGeom prst="straightConnector1">
            <a:avLst/>
          </a:prstGeom>
          <a:noFill/>
          <a:ln cap="flat" cmpd="sng" w="9525">
            <a:solidFill>
              <a:schemeClr val="dk2"/>
            </a:solidFill>
            <a:prstDash val="solid"/>
            <a:round/>
            <a:headEnd len="lg" w="lg" type="none"/>
            <a:tailEnd len="lg" w="lg" type="triangle"/>
          </a:ln>
        </p:spPr>
      </p:cxnSp>
      <p:sp>
        <p:nvSpPr>
          <p:cNvPr id="443" name="Shape 443"/>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grpSp>
        <p:nvGrpSpPr>
          <p:cNvPr id="448" name="Shape 448"/>
          <p:cNvGrpSpPr/>
          <p:nvPr/>
        </p:nvGrpSpPr>
        <p:grpSpPr>
          <a:xfrm>
            <a:off x="77850" y="1277761"/>
            <a:ext cx="8976907" cy="642000"/>
            <a:chOff x="77850" y="1277761"/>
            <a:chExt cx="8976907" cy="642000"/>
          </a:xfrm>
        </p:grpSpPr>
        <p:sp>
          <p:nvSpPr>
            <p:cNvPr id="449" name="Shape 449"/>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450" name="Shape 450"/>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451" name="Shape 451"/>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452" name="Shape 452"/>
          <p:cNvSpPr txBox="1"/>
          <p:nvPr>
            <p:ph idx="1" type="subTitle"/>
          </p:nvPr>
        </p:nvSpPr>
        <p:spPr>
          <a:xfrm>
            <a:off x="457200" y="2278775"/>
            <a:ext cx="7817700" cy="2128500"/>
          </a:xfrm>
          <a:prstGeom prst="rect">
            <a:avLst/>
          </a:prstGeom>
        </p:spPr>
        <p:txBody>
          <a:bodyPr anchorCtr="0" anchor="t" bIns="91425" lIns="91425" rIns="91425" tIns="91425">
            <a:noAutofit/>
          </a:bodyPr>
          <a:lstStyle/>
          <a:p>
            <a:pPr lvl="0" rtl="0">
              <a:spcBef>
                <a:spcPts val="0"/>
              </a:spcBef>
              <a:buNone/>
            </a:pPr>
            <a:r>
              <a:rPr lang="en"/>
              <a:t>For this secret message, use the Sentence Encoding Sheet. Put two encoded letters in each square. Use as many squares as you need.</a:t>
            </a:r>
          </a:p>
          <a:p>
            <a:pPr lvl="0" rtl="0">
              <a:spcBef>
                <a:spcPts val="0"/>
              </a:spcBef>
              <a:buNone/>
            </a:pPr>
            <a:r>
              <a:t/>
            </a:r>
            <a:endParaRPr/>
          </a:p>
          <a:p>
            <a:pPr lvl="0" rtl="0">
              <a:spcBef>
                <a:spcPts val="0"/>
              </a:spcBef>
              <a:buNone/>
            </a:pPr>
            <a:r>
              <a:rPr b="1" lang="en">
                <a:solidFill>
                  <a:srgbClr val="000000"/>
                </a:solidFill>
              </a:rPr>
              <a:t>Use 8 blank boxes for a SPACE </a:t>
            </a:r>
            <a:br>
              <a:rPr b="1" lang="en">
                <a:solidFill>
                  <a:srgbClr val="000000"/>
                </a:solidFill>
              </a:rPr>
            </a:br>
            <a:r>
              <a:rPr b="1" lang="en">
                <a:solidFill>
                  <a:srgbClr val="000000"/>
                </a:solidFill>
              </a:rPr>
              <a:t>character.</a:t>
            </a:r>
          </a:p>
        </p:txBody>
      </p:sp>
      <p:sp>
        <p:nvSpPr>
          <p:cNvPr id="453" name="Shape 453"/>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Encoding a Long Message</a:t>
            </a:r>
          </a:p>
        </p:txBody>
      </p:sp>
      <p:pic>
        <p:nvPicPr>
          <p:cNvPr id="454" name="Shape 454"/>
          <p:cNvPicPr preferRelativeResize="0"/>
          <p:nvPr/>
        </p:nvPicPr>
        <p:blipFill rotWithShape="1">
          <a:blip r:embed="rId3">
            <a:alphaModFix/>
          </a:blip>
          <a:srcRect b="81369" l="6545" r="40286" t="0"/>
          <a:stretch/>
        </p:blipFill>
        <p:spPr>
          <a:xfrm>
            <a:off x="5703175" y="3896025"/>
            <a:ext cx="3403349" cy="1247474"/>
          </a:xfrm>
          <a:prstGeom prst="rect">
            <a:avLst/>
          </a:prstGeom>
          <a:noFill/>
          <a:ln>
            <a:noFill/>
          </a:ln>
        </p:spPr>
      </p:pic>
      <p:sp>
        <p:nvSpPr>
          <p:cNvPr id="455" name="Shape 455"/>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grpSp>
        <p:nvGrpSpPr>
          <p:cNvPr id="460" name="Shape 460"/>
          <p:cNvGrpSpPr/>
          <p:nvPr/>
        </p:nvGrpSpPr>
        <p:grpSpPr>
          <a:xfrm>
            <a:off x="77850" y="1277761"/>
            <a:ext cx="8976907" cy="642000"/>
            <a:chOff x="77850" y="1277761"/>
            <a:chExt cx="8976907" cy="642000"/>
          </a:xfrm>
        </p:grpSpPr>
        <p:sp>
          <p:nvSpPr>
            <p:cNvPr id="461" name="Shape 461"/>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462" name="Shape 462"/>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463" name="Shape 463"/>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464" name="Shape 464"/>
          <p:cNvSpPr txBox="1"/>
          <p:nvPr>
            <p:ph idx="1" type="subTitle"/>
          </p:nvPr>
        </p:nvSpPr>
        <p:spPr>
          <a:xfrm>
            <a:off x="457200" y="3054150"/>
            <a:ext cx="7817700" cy="1353000"/>
          </a:xfrm>
          <a:prstGeom prst="rect">
            <a:avLst/>
          </a:prstGeom>
        </p:spPr>
        <p:txBody>
          <a:bodyPr anchorCtr="0" anchor="t" bIns="91425" lIns="91425" rIns="91425" tIns="91425">
            <a:noAutofit/>
          </a:bodyPr>
          <a:lstStyle/>
          <a:p>
            <a:pPr lvl="0" rtl="0">
              <a:spcBef>
                <a:spcPts val="0"/>
              </a:spcBef>
              <a:buNone/>
            </a:pPr>
            <a:r>
              <a:rPr lang="en"/>
              <a:t>Make sure to write your names on the sheet!</a:t>
            </a:r>
          </a:p>
        </p:txBody>
      </p:sp>
      <p:sp>
        <p:nvSpPr>
          <p:cNvPr id="465" name="Shape 465"/>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Pass your Encoded Message to another team</a:t>
            </a:r>
          </a:p>
        </p:txBody>
      </p:sp>
      <p:grpSp>
        <p:nvGrpSpPr>
          <p:cNvPr id="466" name="Shape 466"/>
          <p:cNvGrpSpPr/>
          <p:nvPr/>
        </p:nvGrpSpPr>
        <p:grpSpPr>
          <a:xfrm>
            <a:off x="3509006" y="3741362"/>
            <a:ext cx="5176212" cy="1115183"/>
            <a:chOff x="309637" y="2768550"/>
            <a:chExt cx="8524724" cy="1836599"/>
          </a:xfrm>
        </p:grpSpPr>
        <p:pic>
          <p:nvPicPr>
            <p:cNvPr id="467" name="Shape 467"/>
            <p:cNvPicPr preferRelativeResize="0"/>
            <p:nvPr/>
          </p:nvPicPr>
          <p:blipFill rotWithShape="1">
            <a:blip r:embed="rId3">
              <a:alphaModFix/>
            </a:blip>
            <a:srcRect b="81724" l="6548" r="4712" t="0"/>
            <a:stretch/>
          </p:blipFill>
          <p:spPr>
            <a:xfrm>
              <a:off x="309637" y="2768550"/>
              <a:ext cx="8524724" cy="1836599"/>
            </a:xfrm>
            <a:prstGeom prst="rect">
              <a:avLst/>
            </a:prstGeom>
            <a:noFill/>
            <a:ln>
              <a:noFill/>
            </a:ln>
          </p:spPr>
        </p:pic>
        <p:sp>
          <p:nvSpPr>
            <p:cNvPr id="468" name="Shape 468"/>
            <p:cNvSpPr/>
            <p:nvPr/>
          </p:nvSpPr>
          <p:spPr>
            <a:xfrm>
              <a:off x="695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9" name="Shape 469"/>
            <p:cNvSpPr/>
            <p:nvPr/>
          </p:nvSpPr>
          <p:spPr>
            <a:xfrm>
              <a:off x="12430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0" name="Shape 470"/>
            <p:cNvSpPr/>
            <p:nvPr/>
          </p:nvSpPr>
          <p:spPr>
            <a:xfrm>
              <a:off x="15049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1" name="Shape 471"/>
            <p:cNvSpPr/>
            <p:nvPr/>
          </p:nvSpPr>
          <p:spPr>
            <a:xfrm>
              <a:off x="695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2" name="Shape 472"/>
            <p:cNvSpPr/>
            <p:nvPr/>
          </p:nvSpPr>
          <p:spPr>
            <a:xfrm>
              <a:off x="12430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3" name="Shape 473"/>
            <p:cNvSpPr/>
            <p:nvPr/>
          </p:nvSpPr>
          <p:spPr>
            <a:xfrm>
              <a:off x="15049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4" name="Shape 474"/>
            <p:cNvSpPr/>
            <p:nvPr/>
          </p:nvSpPr>
          <p:spPr>
            <a:xfrm>
              <a:off x="2333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5" name="Shape 475"/>
            <p:cNvSpPr/>
            <p:nvPr/>
          </p:nvSpPr>
          <p:spPr>
            <a:xfrm>
              <a:off x="2881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6" name="Shape 476"/>
            <p:cNvSpPr/>
            <p:nvPr/>
          </p:nvSpPr>
          <p:spPr>
            <a:xfrm>
              <a:off x="31432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7" name="Shape 477"/>
            <p:cNvSpPr/>
            <p:nvPr/>
          </p:nvSpPr>
          <p:spPr>
            <a:xfrm>
              <a:off x="23336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8" name="Shape 478"/>
            <p:cNvSpPr/>
            <p:nvPr/>
          </p:nvSpPr>
          <p:spPr>
            <a:xfrm>
              <a:off x="2881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9" name="Shape 479"/>
            <p:cNvSpPr/>
            <p:nvPr/>
          </p:nvSpPr>
          <p:spPr>
            <a:xfrm>
              <a:off x="31432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0" name="Shape 480"/>
            <p:cNvSpPr/>
            <p:nvPr/>
          </p:nvSpPr>
          <p:spPr>
            <a:xfrm>
              <a:off x="3991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1" name="Shape 481"/>
            <p:cNvSpPr/>
            <p:nvPr/>
          </p:nvSpPr>
          <p:spPr>
            <a:xfrm>
              <a:off x="4529800"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2" name="Shape 482"/>
            <p:cNvSpPr/>
            <p:nvPr/>
          </p:nvSpPr>
          <p:spPr>
            <a:xfrm>
              <a:off x="1504925"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3" name="Shape 483"/>
            <p:cNvSpPr/>
            <p:nvPr/>
          </p:nvSpPr>
          <p:spPr>
            <a:xfrm>
              <a:off x="3986212"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4" name="Shape 484"/>
            <p:cNvSpPr/>
            <p:nvPr/>
          </p:nvSpPr>
          <p:spPr>
            <a:xfrm>
              <a:off x="4529787" y="3681412"/>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5" name="Shape 485"/>
            <p:cNvSpPr/>
            <p:nvPr/>
          </p:nvSpPr>
          <p:spPr>
            <a:xfrm>
              <a:off x="3143212"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6" name="Shape 486"/>
            <p:cNvSpPr/>
            <p:nvPr/>
          </p:nvSpPr>
          <p:spPr>
            <a:xfrm>
              <a:off x="690512"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7" name="Shape 487"/>
            <p:cNvSpPr/>
            <p:nvPr/>
          </p:nvSpPr>
          <p:spPr>
            <a:xfrm>
              <a:off x="971500"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8" name="Shape 488"/>
            <p:cNvSpPr/>
            <p:nvPr/>
          </p:nvSpPr>
          <p:spPr>
            <a:xfrm>
              <a:off x="957225"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9" name="Shape 489"/>
            <p:cNvSpPr/>
            <p:nvPr/>
          </p:nvSpPr>
          <p:spPr>
            <a:xfrm>
              <a:off x="1238212"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0" name="Shape 490"/>
            <p:cNvSpPr/>
            <p:nvPr/>
          </p:nvSpPr>
          <p:spPr>
            <a:xfrm>
              <a:off x="2333612"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1" name="Shape 491"/>
            <p:cNvSpPr/>
            <p:nvPr/>
          </p:nvSpPr>
          <p:spPr>
            <a:xfrm>
              <a:off x="2614600"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2" name="Shape 492"/>
            <p:cNvSpPr/>
            <p:nvPr/>
          </p:nvSpPr>
          <p:spPr>
            <a:xfrm>
              <a:off x="2881325"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3" name="Shape 493"/>
            <p:cNvSpPr/>
            <p:nvPr/>
          </p:nvSpPr>
          <p:spPr>
            <a:xfrm>
              <a:off x="4794100" y="3405187"/>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4" name="Shape 494"/>
            <p:cNvSpPr/>
            <p:nvPr/>
          </p:nvSpPr>
          <p:spPr>
            <a:xfrm>
              <a:off x="3989212"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5" name="Shape 495"/>
            <p:cNvSpPr/>
            <p:nvPr/>
          </p:nvSpPr>
          <p:spPr>
            <a:xfrm>
              <a:off x="4260675"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6" name="Shape 496"/>
            <p:cNvSpPr/>
            <p:nvPr/>
          </p:nvSpPr>
          <p:spPr>
            <a:xfrm>
              <a:off x="4255900"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7" name="Shape 497"/>
            <p:cNvSpPr/>
            <p:nvPr/>
          </p:nvSpPr>
          <p:spPr>
            <a:xfrm>
              <a:off x="4527362"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498" name="Shape 498"/>
          <p:cNvSpPr txBox="1"/>
          <p:nvPr/>
        </p:nvSpPr>
        <p:spPr>
          <a:xfrm>
            <a:off x="3029025" y="3416600"/>
            <a:ext cx="1331699" cy="1076700"/>
          </a:xfrm>
          <a:prstGeom prst="rect">
            <a:avLst/>
          </a:prstGeom>
          <a:noFill/>
          <a:ln>
            <a:noFill/>
          </a:ln>
        </p:spPr>
        <p:txBody>
          <a:bodyPr anchorCtr="0" anchor="t" bIns="91425" lIns="91425" rIns="91425" tIns="91425">
            <a:noAutofit/>
          </a:bodyPr>
          <a:lstStyle/>
          <a:p>
            <a:pPr lvl="0" rtl="0" algn="r">
              <a:spcBef>
                <a:spcPts val="0"/>
              </a:spcBef>
              <a:buNone/>
            </a:pPr>
            <a:r>
              <a:rPr b="1" lang="en" sz="1800">
                <a:latin typeface="Comic Sans MS"/>
                <a:ea typeface="Comic Sans MS"/>
                <a:cs typeface="Comic Sans MS"/>
                <a:sym typeface="Comic Sans MS"/>
              </a:rPr>
              <a:t>Ms. B</a:t>
            </a:r>
          </a:p>
        </p:txBody>
      </p:sp>
      <p:sp>
        <p:nvSpPr>
          <p:cNvPr id="499" name="Shape 499"/>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x="0" y="0"/>
          <a:ext cx="0" cy="0"/>
          <a:chOff x="0" y="0"/>
          <a:chExt cx="0" cy="0"/>
        </a:xfrm>
      </p:grpSpPr>
      <p:sp>
        <p:nvSpPr>
          <p:cNvPr id="504" name="Shape 504"/>
          <p:cNvSpPr txBox="1"/>
          <p:nvPr>
            <p:ph idx="1" type="subTitle"/>
          </p:nvPr>
        </p:nvSpPr>
        <p:spPr>
          <a:xfrm>
            <a:off x="457200" y="3054150"/>
            <a:ext cx="7817700" cy="1353000"/>
          </a:xfrm>
          <a:prstGeom prst="rect">
            <a:avLst/>
          </a:prstGeom>
        </p:spPr>
        <p:txBody>
          <a:bodyPr anchorCtr="0" anchor="t" bIns="91425" lIns="91425" rIns="91425" tIns="91425">
            <a:noAutofit/>
          </a:bodyPr>
          <a:lstStyle/>
          <a:p>
            <a:pPr lvl="0" rtl="0">
              <a:spcBef>
                <a:spcPts val="0"/>
              </a:spcBef>
              <a:buNone/>
            </a:pPr>
            <a:r>
              <a:rPr lang="en"/>
              <a:t>Write down the letters underneath each square.</a:t>
            </a:r>
          </a:p>
        </p:txBody>
      </p:sp>
      <p:sp>
        <p:nvSpPr>
          <p:cNvPr id="505" name="Shape 505"/>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Decode the other team’s Secret Message</a:t>
            </a:r>
          </a:p>
        </p:txBody>
      </p:sp>
      <p:grpSp>
        <p:nvGrpSpPr>
          <p:cNvPr id="506" name="Shape 506"/>
          <p:cNvGrpSpPr/>
          <p:nvPr/>
        </p:nvGrpSpPr>
        <p:grpSpPr>
          <a:xfrm>
            <a:off x="3509006" y="3741362"/>
            <a:ext cx="5176212" cy="1115183"/>
            <a:chOff x="309637" y="2768550"/>
            <a:chExt cx="8524724" cy="1836599"/>
          </a:xfrm>
        </p:grpSpPr>
        <p:pic>
          <p:nvPicPr>
            <p:cNvPr id="507" name="Shape 507"/>
            <p:cNvPicPr preferRelativeResize="0"/>
            <p:nvPr/>
          </p:nvPicPr>
          <p:blipFill rotWithShape="1">
            <a:blip r:embed="rId3">
              <a:alphaModFix/>
            </a:blip>
            <a:srcRect b="81724" l="6548" r="4712" t="0"/>
            <a:stretch/>
          </p:blipFill>
          <p:spPr>
            <a:xfrm>
              <a:off x="309637" y="2768550"/>
              <a:ext cx="8524724" cy="1836599"/>
            </a:xfrm>
            <a:prstGeom prst="rect">
              <a:avLst/>
            </a:prstGeom>
            <a:noFill/>
            <a:ln>
              <a:noFill/>
            </a:ln>
          </p:spPr>
        </p:pic>
        <p:sp>
          <p:nvSpPr>
            <p:cNvPr id="508" name="Shape 508"/>
            <p:cNvSpPr/>
            <p:nvPr/>
          </p:nvSpPr>
          <p:spPr>
            <a:xfrm>
              <a:off x="695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09" name="Shape 509"/>
            <p:cNvSpPr/>
            <p:nvPr/>
          </p:nvSpPr>
          <p:spPr>
            <a:xfrm>
              <a:off x="12430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0" name="Shape 510"/>
            <p:cNvSpPr/>
            <p:nvPr/>
          </p:nvSpPr>
          <p:spPr>
            <a:xfrm>
              <a:off x="15049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1" name="Shape 511"/>
            <p:cNvSpPr/>
            <p:nvPr/>
          </p:nvSpPr>
          <p:spPr>
            <a:xfrm>
              <a:off x="695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2" name="Shape 512"/>
            <p:cNvSpPr/>
            <p:nvPr/>
          </p:nvSpPr>
          <p:spPr>
            <a:xfrm>
              <a:off x="12430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3" name="Shape 513"/>
            <p:cNvSpPr/>
            <p:nvPr/>
          </p:nvSpPr>
          <p:spPr>
            <a:xfrm>
              <a:off x="15049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4" name="Shape 514"/>
            <p:cNvSpPr/>
            <p:nvPr/>
          </p:nvSpPr>
          <p:spPr>
            <a:xfrm>
              <a:off x="2333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5" name="Shape 515"/>
            <p:cNvSpPr/>
            <p:nvPr/>
          </p:nvSpPr>
          <p:spPr>
            <a:xfrm>
              <a:off x="28813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6" name="Shape 516"/>
            <p:cNvSpPr/>
            <p:nvPr/>
          </p:nvSpPr>
          <p:spPr>
            <a:xfrm>
              <a:off x="31432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7" name="Shape 517"/>
            <p:cNvSpPr/>
            <p:nvPr/>
          </p:nvSpPr>
          <p:spPr>
            <a:xfrm>
              <a:off x="23336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8" name="Shape 518"/>
            <p:cNvSpPr/>
            <p:nvPr/>
          </p:nvSpPr>
          <p:spPr>
            <a:xfrm>
              <a:off x="28813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9" name="Shape 519"/>
            <p:cNvSpPr/>
            <p:nvPr/>
          </p:nvSpPr>
          <p:spPr>
            <a:xfrm>
              <a:off x="3143225"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0" name="Shape 520"/>
            <p:cNvSpPr/>
            <p:nvPr/>
          </p:nvSpPr>
          <p:spPr>
            <a:xfrm>
              <a:off x="3991625"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1" name="Shape 521"/>
            <p:cNvSpPr/>
            <p:nvPr/>
          </p:nvSpPr>
          <p:spPr>
            <a:xfrm>
              <a:off x="4529800" y="31432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2" name="Shape 522"/>
            <p:cNvSpPr/>
            <p:nvPr/>
          </p:nvSpPr>
          <p:spPr>
            <a:xfrm>
              <a:off x="1504925"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3" name="Shape 523"/>
            <p:cNvSpPr/>
            <p:nvPr/>
          </p:nvSpPr>
          <p:spPr>
            <a:xfrm>
              <a:off x="3986212" y="36861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4" name="Shape 524"/>
            <p:cNvSpPr/>
            <p:nvPr/>
          </p:nvSpPr>
          <p:spPr>
            <a:xfrm>
              <a:off x="4529787" y="3681412"/>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5" name="Shape 525"/>
            <p:cNvSpPr/>
            <p:nvPr/>
          </p:nvSpPr>
          <p:spPr>
            <a:xfrm>
              <a:off x="3143212" y="34147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6" name="Shape 526"/>
            <p:cNvSpPr/>
            <p:nvPr/>
          </p:nvSpPr>
          <p:spPr>
            <a:xfrm>
              <a:off x="690512"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7" name="Shape 527"/>
            <p:cNvSpPr/>
            <p:nvPr/>
          </p:nvSpPr>
          <p:spPr>
            <a:xfrm>
              <a:off x="971500" y="34051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8" name="Shape 528"/>
            <p:cNvSpPr/>
            <p:nvPr/>
          </p:nvSpPr>
          <p:spPr>
            <a:xfrm>
              <a:off x="957225"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9" name="Shape 529"/>
            <p:cNvSpPr/>
            <p:nvPr/>
          </p:nvSpPr>
          <p:spPr>
            <a:xfrm>
              <a:off x="1238212" y="394807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0" name="Shape 530"/>
            <p:cNvSpPr/>
            <p:nvPr/>
          </p:nvSpPr>
          <p:spPr>
            <a:xfrm>
              <a:off x="2333612"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1" name="Shape 531"/>
            <p:cNvSpPr/>
            <p:nvPr/>
          </p:nvSpPr>
          <p:spPr>
            <a:xfrm>
              <a:off x="2614600"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2" name="Shape 532"/>
            <p:cNvSpPr/>
            <p:nvPr/>
          </p:nvSpPr>
          <p:spPr>
            <a:xfrm>
              <a:off x="2881325" y="395285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3" name="Shape 533"/>
            <p:cNvSpPr/>
            <p:nvPr/>
          </p:nvSpPr>
          <p:spPr>
            <a:xfrm>
              <a:off x="4794100" y="3405187"/>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4" name="Shape 534"/>
            <p:cNvSpPr/>
            <p:nvPr/>
          </p:nvSpPr>
          <p:spPr>
            <a:xfrm>
              <a:off x="3989212"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5" name="Shape 535"/>
            <p:cNvSpPr/>
            <p:nvPr/>
          </p:nvSpPr>
          <p:spPr>
            <a:xfrm>
              <a:off x="4260675" y="3409925"/>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6" name="Shape 536"/>
            <p:cNvSpPr/>
            <p:nvPr/>
          </p:nvSpPr>
          <p:spPr>
            <a:xfrm>
              <a:off x="4255900"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7" name="Shape 537"/>
            <p:cNvSpPr/>
            <p:nvPr/>
          </p:nvSpPr>
          <p:spPr>
            <a:xfrm>
              <a:off x="4527362" y="3952900"/>
              <a:ext cx="261900" cy="2619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538" name="Shape 538"/>
          <p:cNvSpPr txBox="1"/>
          <p:nvPr/>
        </p:nvSpPr>
        <p:spPr>
          <a:xfrm>
            <a:off x="3736000" y="4682975"/>
            <a:ext cx="5376899" cy="460500"/>
          </a:xfrm>
          <a:prstGeom prst="rect">
            <a:avLst/>
          </a:prstGeom>
          <a:noFill/>
          <a:ln>
            <a:noFill/>
          </a:ln>
        </p:spPr>
        <p:txBody>
          <a:bodyPr anchorCtr="0" anchor="t" bIns="91425" lIns="91425" rIns="91425" tIns="91425">
            <a:noAutofit/>
          </a:bodyPr>
          <a:lstStyle/>
          <a:p>
            <a:pPr lvl="0" rtl="0">
              <a:spcBef>
                <a:spcPts val="0"/>
              </a:spcBef>
              <a:buNone/>
            </a:pPr>
            <a:r>
              <a:rPr b="1" lang="en" sz="1800">
                <a:latin typeface="Comic Sans MS"/>
                <a:ea typeface="Comic Sans MS"/>
                <a:cs typeface="Comic Sans MS"/>
                <a:sym typeface="Comic Sans MS"/>
              </a:rPr>
              <a:t>B  I	N  A	 R  Y    </a:t>
            </a:r>
            <a:r>
              <a:rPr b="1" lang="en" sz="1000">
                <a:solidFill>
                  <a:schemeClr val="dk1"/>
                </a:solidFill>
                <a:latin typeface="Comic Sans MS"/>
                <a:ea typeface="Comic Sans MS"/>
                <a:cs typeface="Comic Sans MS"/>
                <a:sym typeface="Comic Sans MS"/>
              </a:rPr>
              <a:t>&lt;space&gt;&lt;space&gt;  &lt;space&gt;&lt;space&gt;</a:t>
            </a:r>
            <a:r>
              <a:rPr b="1" lang="en" sz="1000">
                <a:latin typeface="Comic Sans MS"/>
                <a:ea typeface="Comic Sans MS"/>
                <a:cs typeface="Comic Sans MS"/>
                <a:sym typeface="Comic Sans MS"/>
              </a:rPr>
              <a:t> </a:t>
            </a:r>
          </a:p>
        </p:txBody>
      </p:sp>
      <p:sp>
        <p:nvSpPr>
          <p:cNvPr id="539" name="Shape 539"/>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sp>
        <p:nvSpPr>
          <p:cNvPr id="544" name="Shape 544"/>
          <p:cNvSpPr txBox="1"/>
          <p:nvPr>
            <p:ph idx="1" type="subTitle"/>
          </p:nvPr>
        </p:nvSpPr>
        <p:spPr>
          <a:xfrm>
            <a:off x="457200" y="3054150"/>
            <a:ext cx="7993200" cy="1353000"/>
          </a:xfrm>
          <a:prstGeom prst="rect">
            <a:avLst/>
          </a:prstGeom>
        </p:spPr>
        <p:txBody>
          <a:bodyPr anchorCtr="0" anchor="t" bIns="91425" lIns="91425" rIns="91425" tIns="91425">
            <a:noAutofit/>
          </a:bodyPr>
          <a:lstStyle/>
          <a:p>
            <a:pPr lvl="0" rtl="0">
              <a:spcBef>
                <a:spcPts val="0"/>
              </a:spcBef>
              <a:buNone/>
            </a:pPr>
            <a:r>
              <a:rPr lang="en"/>
              <a:t>Were there any differences? </a:t>
            </a:r>
            <a:br>
              <a:rPr lang="en"/>
            </a:br>
            <a:r>
              <a:rPr lang="en"/>
              <a:t>Were all the letters encoded and decoded correctly?</a:t>
            </a:r>
          </a:p>
          <a:p>
            <a:pPr lvl="0" rtl="0">
              <a:spcBef>
                <a:spcPts val="0"/>
              </a:spcBef>
              <a:buNone/>
            </a:pPr>
            <a:r>
              <a:rPr lang="en"/>
              <a:t>When computer data is bad, it’s called </a:t>
            </a:r>
            <a:r>
              <a:rPr b="1" lang="en"/>
              <a:t>corrupted</a:t>
            </a:r>
            <a:r>
              <a:rPr lang="en"/>
              <a:t>.</a:t>
            </a:r>
          </a:p>
        </p:txBody>
      </p:sp>
      <p:sp>
        <p:nvSpPr>
          <p:cNvPr id="545" name="Shape 545"/>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Compare the original message to the decoded message</a:t>
            </a:r>
          </a:p>
        </p:txBody>
      </p:sp>
      <p:sp>
        <p:nvSpPr>
          <p:cNvPr id="546" name="Shape 546"/>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idx="1" type="body"/>
          </p:nvPr>
        </p:nvSpPr>
        <p:spPr>
          <a:xfrm>
            <a:off x="348400" y="1200150"/>
            <a:ext cx="8338200" cy="3725699"/>
          </a:xfrm>
          <a:prstGeom prst="rect">
            <a:avLst/>
          </a:prstGeom>
        </p:spPr>
        <p:txBody>
          <a:bodyPr anchorCtr="0" anchor="t" bIns="91425" lIns="91425" rIns="91425" tIns="91425">
            <a:noAutofit/>
          </a:bodyPr>
          <a:lstStyle/>
          <a:p>
            <a:pPr lvl="0">
              <a:spcBef>
                <a:spcPts val="0"/>
              </a:spcBef>
              <a:buNone/>
            </a:pPr>
            <a:r>
              <a:t/>
            </a:r>
            <a:endParaRPr/>
          </a:p>
        </p:txBody>
      </p:sp>
      <p:sp>
        <p:nvSpPr>
          <p:cNvPr id="65" name="Shape 65"/>
          <p:cNvSpPr txBox="1"/>
          <p:nvPr>
            <p:ph type="title"/>
          </p:nvPr>
        </p:nvSpPr>
        <p:spPr>
          <a:xfrm>
            <a:off x="236025" y="325100"/>
            <a:ext cx="8907900" cy="857400"/>
          </a:xfrm>
          <a:prstGeom prst="rect">
            <a:avLst/>
          </a:prstGeom>
        </p:spPr>
        <p:txBody>
          <a:bodyPr anchorCtr="0" anchor="b" bIns="91425" lIns="91425" rIns="91425" tIns="91425">
            <a:noAutofit/>
          </a:bodyPr>
          <a:lstStyle/>
          <a:p>
            <a:pPr lvl="0">
              <a:spcBef>
                <a:spcPts val="0"/>
              </a:spcBef>
              <a:buNone/>
            </a:pPr>
            <a:r>
              <a:rPr lang="en">
                <a:solidFill>
                  <a:srgbClr val="FF0000"/>
                </a:solidFill>
              </a:rPr>
              <a:t>BIO Stations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sp>
        <p:nvSpPr>
          <p:cNvPr id="551" name="Shape 551"/>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Software is binary code saved on the computer.</a:t>
            </a:r>
          </a:p>
          <a:p>
            <a:pPr indent="-228600" lvl="0" marL="457200" rtl="0">
              <a:spcBef>
                <a:spcPts val="0"/>
              </a:spcBef>
            </a:pPr>
            <a:r>
              <a:rPr lang="en"/>
              <a:t>It </a:t>
            </a:r>
            <a:r>
              <a:rPr b="1" lang="en"/>
              <a:t>gives the computer instructions</a:t>
            </a:r>
            <a:r>
              <a:rPr lang="en"/>
              <a:t>. It uses the CPU, internal components, and input and output peripherals to accomplish a task.</a:t>
            </a:r>
          </a:p>
          <a:p>
            <a:pPr indent="-228600" lvl="0" marL="457200" rtl="0">
              <a:spcBef>
                <a:spcPts val="0"/>
              </a:spcBef>
            </a:pPr>
            <a:r>
              <a:rPr lang="en"/>
              <a:t>There are two main types of software: the </a:t>
            </a:r>
            <a:r>
              <a:rPr b="1" lang="en"/>
              <a:t>operating systems (OS)</a:t>
            </a:r>
            <a:r>
              <a:rPr lang="en"/>
              <a:t> and </a:t>
            </a:r>
            <a:r>
              <a:rPr b="1" lang="en"/>
              <a:t>application programs</a:t>
            </a:r>
            <a:r>
              <a:rPr lang="en"/>
              <a:t>.</a:t>
            </a:r>
          </a:p>
        </p:txBody>
      </p:sp>
      <p:sp>
        <p:nvSpPr>
          <p:cNvPr id="552" name="Shape 552"/>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What is Software?</a:t>
            </a:r>
          </a:p>
        </p:txBody>
      </p:sp>
      <p:pic>
        <p:nvPicPr>
          <p:cNvPr id="553" name="Shape 553"/>
          <p:cNvPicPr preferRelativeResize="0"/>
          <p:nvPr/>
        </p:nvPicPr>
        <p:blipFill>
          <a:blip r:embed="rId3">
            <a:alphaModFix/>
          </a:blip>
          <a:stretch>
            <a:fillRect/>
          </a:stretch>
        </p:blipFill>
        <p:spPr>
          <a:xfrm>
            <a:off x="9235800" y="2689675"/>
            <a:ext cx="1571625" cy="23241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sp>
        <p:nvSpPr>
          <p:cNvPr id="558" name="Shape 558"/>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Software uses the hardware to run.</a:t>
            </a:r>
          </a:p>
          <a:p>
            <a:pPr indent="-228600" lvl="0" marL="457200" rtl="0">
              <a:spcBef>
                <a:spcPts val="0"/>
              </a:spcBef>
            </a:pPr>
            <a:r>
              <a:rPr lang="en"/>
              <a:t>Different types of software run in order:</a:t>
            </a:r>
          </a:p>
        </p:txBody>
      </p:sp>
      <p:sp>
        <p:nvSpPr>
          <p:cNvPr id="559" name="Shape 559"/>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What is Software?</a:t>
            </a:r>
          </a:p>
        </p:txBody>
      </p:sp>
      <p:sp>
        <p:nvSpPr>
          <p:cNvPr id="560" name="Shape 560"/>
          <p:cNvSpPr/>
          <p:nvPr/>
        </p:nvSpPr>
        <p:spPr>
          <a:xfrm>
            <a:off x="3330550" y="4609900"/>
            <a:ext cx="2373899" cy="362999"/>
          </a:xfrm>
          <a:prstGeom prst="roundRect">
            <a:avLst>
              <a:gd fmla="val 16667" name="adj"/>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sz="1800">
                <a:latin typeface="Calibri"/>
                <a:ea typeface="Calibri"/>
                <a:cs typeface="Calibri"/>
                <a:sym typeface="Calibri"/>
              </a:rPr>
              <a:t>Computer </a:t>
            </a:r>
            <a:r>
              <a:rPr b="1" lang="en" sz="1800">
                <a:latin typeface="Calibri"/>
                <a:ea typeface="Calibri"/>
                <a:cs typeface="Calibri"/>
                <a:sym typeface="Calibri"/>
              </a:rPr>
              <a:t>Hardware</a:t>
            </a:r>
          </a:p>
        </p:txBody>
      </p:sp>
      <p:sp>
        <p:nvSpPr>
          <p:cNvPr id="561" name="Shape 561"/>
          <p:cNvSpPr/>
          <p:nvPr/>
        </p:nvSpPr>
        <p:spPr>
          <a:xfrm>
            <a:off x="3905550" y="4141675"/>
            <a:ext cx="1332899" cy="362999"/>
          </a:xfrm>
          <a:prstGeom prst="roundRect">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alibri"/>
                <a:ea typeface="Calibri"/>
                <a:cs typeface="Calibri"/>
                <a:sym typeface="Calibri"/>
              </a:rPr>
              <a:t>BIOS</a:t>
            </a:r>
          </a:p>
        </p:txBody>
      </p:sp>
      <p:sp>
        <p:nvSpPr>
          <p:cNvPr id="562" name="Shape 562"/>
          <p:cNvSpPr/>
          <p:nvPr/>
        </p:nvSpPr>
        <p:spPr>
          <a:xfrm>
            <a:off x="5119180" y="3168375"/>
            <a:ext cx="1196399" cy="362999"/>
          </a:xfrm>
          <a:prstGeom prst="roundRect">
            <a:avLst>
              <a:gd fmla="val 16667" name="adj"/>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alibri"/>
                <a:ea typeface="Calibri"/>
                <a:cs typeface="Calibri"/>
                <a:sym typeface="Calibri"/>
              </a:rPr>
              <a:t>Program</a:t>
            </a:r>
          </a:p>
        </p:txBody>
      </p:sp>
      <p:sp>
        <p:nvSpPr>
          <p:cNvPr id="563" name="Shape 563"/>
          <p:cNvSpPr/>
          <p:nvPr/>
        </p:nvSpPr>
        <p:spPr>
          <a:xfrm>
            <a:off x="3330550" y="2633225"/>
            <a:ext cx="2373899" cy="362999"/>
          </a:xfrm>
          <a:prstGeom prst="roundRect">
            <a:avLst>
              <a:gd fmla="val 16667" name="adj"/>
            </a:avLst>
          </a:prstGeom>
          <a:solidFill>
            <a:srgbClr val="FCE5C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alibri"/>
                <a:ea typeface="Calibri"/>
                <a:cs typeface="Calibri"/>
                <a:sym typeface="Calibri"/>
              </a:rPr>
              <a:t>User</a:t>
            </a:r>
          </a:p>
        </p:txBody>
      </p:sp>
      <p:sp>
        <p:nvSpPr>
          <p:cNvPr id="564" name="Shape 564"/>
          <p:cNvSpPr/>
          <p:nvPr/>
        </p:nvSpPr>
        <p:spPr>
          <a:xfrm>
            <a:off x="3778125" y="3168375"/>
            <a:ext cx="1196399" cy="362999"/>
          </a:xfrm>
          <a:prstGeom prst="roundRect">
            <a:avLst>
              <a:gd fmla="val 16667" name="adj"/>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alibri"/>
                <a:ea typeface="Calibri"/>
                <a:cs typeface="Calibri"/>
                <a:sym typeface="Calibri"/>
              </a:rPr>
              <a:t>Program</a:t>
            </a:r>
          </a:p>
        </p:txBody>
      </p:sp>
      <p:sp>
        <p:nvSpPr>
          <p:cNvPr id="565" name="Shape 565"/>
          <p:cNvSpPr/>
          <p:nvPr/>
        </p:nvSpPr>
        <p:spPr>
          <a:xfrm>
            <a:off x="2451675" y="3168375"/>
            <a:ext cx="1196399" cy="362999"/>
          </a:xfrm>
          <a:prstGeom prst="roundRect">
            <a:avLst>
              <a:gd fmla="val 16667" name="adj"/>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alibri"/>
                <a:ea typeface="Calibri"/>
                <a:cs typeface="Calibri"/>
                <a:sym typeface="Calibri"/>
              </a:rPr>
              <a:t>Program</a:t>
            </a:r>
          </a:p>
        </p:txBody>
      </p:sp>
      <p:sp>
        <p:nvSpPr>
          <p:cNvPr id="566" name="Shape 566"/>
          <p:cNvSpPr/>
          <p:nvPr/>
        </p:nvSpPr>
        <p:spPr>
          <a:xfrm>
            <a:off x="3330550" y="3673452"/>
            <a:ext cx="2373899" cy="362999"/>
          </a:xfrm>
          <a:prstGeom prst="roundRect">
            <a:avLst>
              <a:gd fmla="val 16667"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alibri"/>
                <a:ea typeface="Calibri"/>
                <a:cs typeface="Calibri"/>
                <a:sym typeface="Calibri"/>
              </a:rPr>
              <a:t>Operating System</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0" name="Shape 570"/>
        <p:cNvGrpSpPr/>
        <p:nvPr/>
      </p:nvGrpSpPr>
      <p:grpSpPr>
        <a:xfrm>
          <a:off x="0" y="0"/>
          <a:ext cx="0" cy="0"/>
          <a:chOff x="0" y="0"/>
          <a:chExt cx="0" cy="0"/>
        </a:xfrm>
      </p:grpSpPr>
      <p:sp>
        <p:nvSpPr>
          <p:cNvPr id="571" name="Shape 571"/>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Operating systems are complex pieces of software that supports a computer's basic functions, like drawing windows on the monitor, saving files, running programs, and controlling peripherals.</a:t>
            </a:r>
          </a:p>
          <a:p>
            <a:pPr indent="-228600" lvl="0" marL="457200" rtl="0">
              <a:spcBef>
                <a:spcPts val="0"/>
              </a:spcBef>
            </a:pPr>
            <a:r>
              <a:rPr lang="en"/>
              <a:t>OSes are big and complex and take a lot of work to create. So there are only a few OSes that are widely used.</a:t>
            </a:r>
          </a:p>
        </p:txBody>
      </p:sp>
      <p:sp>
        <p:nvSpPr>
          <p:cNvPr id="572" name="Shape 572"/>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What is an Operating System?</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grpSp>
        <p:nvGrpSpPr>
          <p:cNvPr id="577" name="Shape 577"/>
          <p:cNvGrpSpPr/>
          <p:nvPr/>
        </p:nvGrpSpPr>
        <p:grpSpPr>
          <a:xfrm>
            <a:off x="77850" y="1277761"/>
            <a:ext cx="8976907" cy="642000"/>
            <a:chOff x="77850" y="1277761"/>
            <a:chExt cx="8976907" cy="642000"/>
          </a:xfrm>
        </p:grpSpPr>
        <p:sp>
          <p:nvSpPr>
            <p:cNvPr id="578" name="Shape 578"/>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579" name="Shape 579"/>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580" name="Shape 580"/>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581" name="Shape 581"/>
          <p:cNvSpPr txBox="1"/>
          <p:nvPr>
            <p:ph idx="1" type="subTitle"/>
          </p:nvPr>
        </p:nvSpPr>
        <p:spPr>
          <a:xfrm>
            <a:off x="457200" y="3054150"/>
            <a:ext cx="7993200" cy="1353000"/>
          </a:xfrm>
          <a:prstGeom prst="rect">
            <a:avLst/>
          </a:prstGeom>
        </p:spPr>
        <p:txBody>
          <a:bodyPr anchorCtr="0" anchor="t" bIns="91425" lIns="91425" rIns="91425" tIns="91425">
            <a:noAutofit/>
          </a:bodyPr>
          <a:lstStyle/>
          <a:p>
            <a:pPr lvl="0" rtl="0">
              <a:spcBef>
                <a:spcPts val="0"/>
              </a:spcBef>
              <a:buNone/>
            </a:pPr>
            <a:r>
              <a:t/>
            </a:r>
            <a:endParaRPr/>
          </a:p>
        </p:txBody>
      </p:sp>
      <p:sp>
        <p:nvSpPr>
          <p:cNvPr id="582" name="Shape 582"/>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What operating systems have you have heard of?</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6" name="Shape 586"/>
        <p:cNvGrpSpPr/>
        <p:nvPr/>
      </p:nvGrpSpPr>
      <p:grpSpPr>
        <a:xfrm>
          <a:off x="0" y="0"/>
          <a:ext cx="0" cy="0"/>
          <a:chOff x="0" y="0"/>
          <a:chExt cx="0" cy="0"/>
        </a:xfrm>
      </p:grpSpPr>
      <p:grpSp>
        <p:nvGrpSpPr>
          <p:cNvPr id="587" name="Shape 587"/>
          <p:cNvGrpSpPr/>
          <p:nvPr/>
        </p:nvGrpSpPr>
        <p:grpSpPr>
          <a:xfrm>
            <a:off x="77850" y="1277761"/>
            <a:ext cx="8976907" cy="642000"/>
            <a:chOff x="77850" y="1277761"/>
            <a:chExt cx="8976907" cy="642000"/>
          </a:xfrm>
        </p:grpSpPr>
        <p:sp>
          <p:nvSpPr>
            <p:cNvPr id="588" name="Shape 588"/>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589" name="Shape 589"/>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590" name="Shape 590"/>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591" name="Shape 591"/>
          <p:cNvSpPr txBox="1"/>
          <p:nvPr>
            <p:ph idx="1" type="subTitle"/>
          </p:nvPr>
        </p:nvSpPr>
        <p:spPr>
          <a:xfrm>
            <a:off x="457200" y="2616400"/>
            <a:ext cx="7817700" cy="1790699"/>
          </a:xfrm>
          <a:prstGeom prst="rect">
            <a:avLst/>
          </a:prstGeom>
        </p:spPr>
        <p:txBody>
          <a:bodyPr anchorCtr="0" anchor="t" bIns="91425" lIns="91425" rIns="91425" tIns="91425">
            <a:noAutofit/>
          </a:bodyPr>
          <a:lstStyle/>
          <a:p>
            <a:pPr indent="-228600" lvl="0" marL="457200" rtl="0">
              <a:spcBef>
                <a:spcPts val="0"/>
              </a:spcBef>
              <a:buClr>
                <a:srgbClr val="FF9900"/>
              </a:buClr>
              <a:buChar char="❏"/>
            </a:pPr>
            <a:r>
              <a:rPr b="1" lang="en">
                <a:solidFill>
                  <a:srgbClr val="B45F06"/>
                </a:solidFill>
              </a:rPr>
              <a:t>Windows</a:t>
            </a:r>
          </a:p>
          <a:p>
            <a:pPr indent="-228600" lvl="0" marL="457200" rtl="0">
              <a:spcBef>
                <a:spcPts val="0"/>
              </a:spcBef>
              <a:buClr>
                <a:srgbClr val="FF9900"/>
              </a:buClr>
              <a:buChar char="❏"/>
            </a:pPr>
            <a:r>
              <a:rPr b="1" lang="en">
                <a:solidFill>
                  <a:srgbClr val="B45F06"/>
                </a:solidFill>
              </a:rPr>
              <a:t>Mac OS</a:t>
            </a:r>
          </a:p>
          <a:p>
            <a:pPr indent="-228600" lvl="0" marL="457200" rtl="0">
              <a:spcBef>
                <a:spcPts val="0"/>
              </a:spcBef>
              <a:buClr>
                <a:srgbClr val="FF9900"/>
              </a:buClr>
              <a:buChar char="❏"/>
            </a:pPr>
            <a:r>
              <a:rPr b="1" lang="en">
                <a:solidFill>
                  <a:srgbClr val="B45F06"/>
                </a:solidFill>
              </a:rPr>
              <a:t>Linux</a:t>
            </a:r>
          </a:p>
          <a:p>
            <a:pPr indent="-228600" lvl="0" marL="457200" rtl="0">
              <a:spcBef>
                <a:spcPts val="0"/>
              </a:spcBef>
              <a:buClr>
                <a:srgbClr val="FF9900"/>
              </a:buClr>
              <a:buChar char="❏"/>
            </a:pPr>
            <a:r>
              <a:rPr b="1" lang="en">
                <a:solidFill>
                  <a:srgbClr val="B45F06"/>
                </a:solidFill>
              </a:rPr>
              <a:t>iOS, Android, Chrome OS</a:t>
            </a:r>
          </a:p>
        </p:txBody>
      </p:sp>
      <p:sp>
        <p:nvSpPr>
          <p:cNvPr id="592" name="Shape 592"/>
          <p:cNvSpPr txBox="1"/>
          <p:nvPr>
            <p:ph type="ctrTitle"/>
          </p:nvPr>
        </p:nvSpPr>
        <p:spPr>
          <a:xfrm>
            <a:off x="503575" y="1076550"/>
            <a:ext cx="8426399" cy="1159799"/>
          </a:xfrm>
          <a:prstGeom prst="rect">
            <a:avLst/>
          </a:prstGeom>
        </p:spPr>
        <p:txBody>
          <a:bodyPr anchorCtr="0" anchor="t" bIns="91425" lIns="91425" rIns="91425" tIns="91425">
            <a:noAutofit/>
          </a:bodyPr>
          <a:lstStyle/>
          <a:p>
            <a:pPr lvl="0" rtl="0">
              <a:spcBef>
                <a:spcPts val="0"/>
              </a:spcBef>
              <a:buNone/>
            </a:pPr>
            <a:r>
              <a:rPr lang="en"/>
              <a:t>What operating systems have you have heard of?</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6" name="Shape 596"/>
        <p:cNvGrpSpPr/>
        <p:nvPr/>
      </p:nvGrpSpPr>
      <p:grpSpPr>
        <a:xfrm>
          <a:off x="0" y="0"/>
          <a:ext cx="0" cy="0"/>
          <a:chOff x="0" y="0"/>
          <a:chExt cx="0" cy="0"/>
        </a:xfrm>
      </p:grpSpPr>
      <p:sp>
        <p:nvSpPr>
          <p:cNvPr id="597" name="Shape 597"/>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Windows is a very common and popular OS. It was first released in 1985.</a:t>
            </a:r>
          </a:p>
          <a:p>
            <a:pPr indent="-228600" lvl="0" marL="457200" rtl="0">
              <a:spcBef>
                <a:spcPts val="0"/>
              </a:spcBef>
            </a:pPr>
            <a:r>
              <a:rPr lang="en"/>
              <a:t>About 85% of desktop computers use Windows. It runs on computers made by many different companies, like Dell and HP.</a:t>
            </a:r>
          </a:p>
          <a:p>
            <a:pPr indent="-228600" lvl="0" marL="457200" rtl="0">
              <a:spcBef>
                <a:spcPts val="0"/>
              </a:spcBef>
            </a:pPr>
            <a:r>
              <a:rPr lang="en"/>
              <a:t>It costs about $100, but it’s included </a:t>
            </a:r>
            <a:br>
              <a:rPr lang="en"/>
            </a:br>
            <a:r>
              <a:rPr lang="en"/>
              <a:t>in the price of most new computers.</a:t>
            </a:r>
          </a:p>
        </p:txBody>
      </p:sp>
      <p:sp>
        <p:nvSpPr>
          <p:cNvPr id="598" name="Shape 598"/>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Microsoft Windows</a:t>
            </a:r>
          </a:p>
        </p:txBody>
      </p:sp>
      <p:pic>
        <p:nvPicPr>
          <p:cNvPr id="599" name="Shape 599"/>
          <p:cNvPicPr preferRelativeResize="0"/>
          <p:nvPr/>
        </p:nvPicPr>
        <p:blipFill>
          <a:blip r:embed="rId3">
            <a:alphaModFix/>
          </a:blip>
          <a:stretch>
            <a:fillRect/>
          </a:stretch>
        </p:blipFill>
        <p:spPr>
          <a:xfrm>
            <a:off x="7228371" y="3370975"/>
            <a:ext cx="1589224" cy="1554874"/>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x="0" y="0"/>
          <a:ext cx="0" cy="0"/>
          <a:chOff x="0" y="0"/>
          <a:chExt cx="0" cy="0"/>
        </a:xfrm>
      </p:grpSpPr>
      <p:sp>
        <p:nvSpPr>
          <p:cNvPr id="604" name="Shape 604"/>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Microsoft Windows</a:t>
            </a:r>
          </a:p>
        </p:txBody>
      </p:sp>
      <p:pic>
        <p:nvPicPr>
          <p:cNvPr id="605" name="Shape 605"/>
          <p:cNvPicPr preferRelativeResize="0"/>
          <p:nvPr/>
        </p:nvPicPr>
        <p:blipFill>
          <a:blip r:embed="rId3">
            <a:alphaModFix/>
          </a:blip>
          <a:stretch>
            <a:fillRect/>
          </a:stretch>
        </p:blipFill>
        <p:spPr>
          <a:xfrm>
            <a:off x="2014325" y="1154900"/>
            <a:ext cx="5115349" cy="38365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sp>
        <p:nvSpPr>
          <p:cNvPr id="610" name="Shape 610"/>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Mac OS is only for computers made by Apple. Mac OS was first released in 1984.</a:t>
            </a:r>
          </a:p>
          <a:p>
            <a:pPr indent="-228600" lvl="0" marL="457200" rtl="0">
              <a:spcBef>
                <a:spcPts val="0"/>
              </a:spcBef>
            </a:pPr>
            <a:r>
              <a:rPr lang="en"/>
              <a:t>It’s used by a lot of people for creative jobs.</a:t>
            </a:r>
          </a:p>
          <a:p>
            <a:pPr indent="-228600" lvl="0" marL="457200" rtl="0">
              <a:spcBef>
                <a:spcPts val="0"/>
              </a:spcBef>
            </a:pPr>
            <a:r>
              <a:rPr lang="en"/>
              <a:t>About 10% of computers run Mac OS.</a:t>
            </a:r>
          </a:p>
          <a:p>
            <a:pPr indent="-228600" lvl="0" marL="457200" rtl="0">
              <a:spcBef>
                <a:spcPts val="0"/>
              </a:spcBef>
            </a:pPr>
            <a:r>
              <a:rPr lang="en"/>
              <a:t>Mac OS comes with every Apple </a:t>
            </a:r>
            <a:br>
              <a:rPr lang="en"/>
            </a:br>
            <a:r>
              <a:rPr lang="en"/>
              <a:t>computer, so it’s always built in to </a:t>
            </a:r>
            <a:br>
              <a:rPr lang="en"/>
            </a:br>
            <a:r>
              <a:rPr lang="en"/>
              <a:t>the computer’s price.</a:t>
            </a:r>
          </a:p>
        </p:txBody>
      </p:sp>
      <p:sp>
        <p:nvSpPr>
          <p:cNvPr id="611" name="Shape 611"/>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Apple Mac OS</a:t>
            </a:r>
          </a:p>
        </p:txBody>
      </p:sp>
      <p:pic>
        <p:nvPicPr>
          <p:cNvPr id="612" name="Shape 612"/>
          <p:cNvPicPr preferRelativeResize="0"/>
          <p:nvPr/>
        </p:nvPicPr>
        <p:blipFill>
          <a:blip r:embed="rId3">
            <a:alphaModFix/>
          </a:blip>
          <a:stretch>
            <a:fillRect/>
          </a:stretch>
        </p:blipFill>
        <p:spPr>
          <a:xfrm>
            <a:off x="6799800" y="3115400"/>
            <a:ext cx="2157400" cy="18760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Apple Mac OS</a:t>
            </a:r>
          </a:p>
        </p:txBody>
      </p:sp>
      <p:pic>
        <p:nvPicPr>
          <p:cNvPr id="618" name="Shape 618"/>
          <p:cNvPicPr preferRelativeResize="0"/>
          <p:nvPr/>
        </p:nvPicPr>
        <p:blipFill>
          <a:blip r:embed="rId3">
            <a:alphaModFix/>
          </a:blip>
          <a:stretch>
            <a:fillRect/>
          </a:stretch>
        </p:blipFill>
        <p:spPr>
          <a:xfrm>
            <a:off x="1385875" y="1182500"/>
            <a:ext cx="6242050" cy="3901274"/>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2" name="Shape 622"/>
        <p:cNvGrpSpPr/>
        <p:nvPr/>
      </p:nvGrpSpPr>
      <p:grpSpPr>
        <a:xfrm>
          <a:off x="0" y="0"/>
          <a:ext cx="0" cy="0"/>
          <a:chOff x="0" y="0"/>
          <a:chExt cx="0" cy="0"/>
        </a:xfrm>
      </p:grpSpPr>
      <p:sp>
        <p:nvSpPr>
          <p:cNvPr id="623" name="Shape 623"/>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Linux is a </a:t>
            </a:r>
            <a:r>
              <a:rPr b="1" lang="en"/>
              <a:t>free and open-source OS</a:t>
            </a:r>
            <a:r>
              <a:rPr lang="en"/>
              <a:t>. Linux is f</a:t>
            </a:r>
            <a:r>
              <a:rPr b="1" lang="en"/>
              <a:t>ree to download and use</a:t>
            </a:r>
            <a:r>
              <a:rPr lang="en"/>
              <a:t> and it runs on computers from all different companies. It will run on almost every computer. </a:t>
            </a:r>
          </a:p>
          <a:p>
            <a:pPr indent="-228600" lvl="0" marL="457200" rtl="0">
              <a:spcBef>
                <a:spcPts val="0"/>
              </a:spcBef>
            </a:pPr>
            <a:r>
              <a:rPr lang="en"/>
              <a:t>About 5% of computers run Linux.</a:t>
            </a:r>
          </a:p>
          <a:p>
            <a:pPr indent="-228600" lvl="0" marL="457200" rtl="0">
              <a:spcBef>
                <a:spcPts val="0"/>
              </a:spcBef>
            </a:pPr>
            <a:r>
              <a:rPr lang="en"/>
              <a:t>About 95% of Internet server </a:t>
            </a:r>
            <a:br>
              <a:rPr lang="en"/>
            </a:br>
            <a:r>
              <a:rPr lang="en"/>
              <a:t>computers on use Linux.</a:t>
            </a:r>
          </a:p>
        </p:txBody>
      </p:sp>
      <p:sp>
        <p:nvSpPr>
          <p:cNvPr id="624" name="Shape 624"/>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Linux</a:t>
            </a:r>
          </a:p>
        </p:txBody>
      </p:sp>
      <p:pic>
        <p:nvPicPr>
          <p:cNvPr id="625" name="Shape 625"/>
          <p:cNvPicPr preferRelativeResize="0"/>
          <p:nvPr/>
        </p:nvPicPr>
        <p:blipFill>
          <a:blip r:embed="rId3">
            <a:alphaModFix/>
          </a:blip>
          <a:stretch>
            <a:fillRect/>
          </a:stretch>
        </p:blipFill>
        <p:spPr>
          <a:xfrm>
            <a:off x="6408150" y="3744375"/>
            <a:ext cx="2677474" cy="15961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buClr>
                <a:srgbClr val="FF0000"/>
              </a:buClr>
            </a:pPr>
            <a:r>
              <a:rPr lang="en">
                <a:solidFill>
                  <a:srgbClr val="FF0000"/>
                </a:solidFill>
              </a:rPr>
              <a:t>You’ll learn how a computer </a:t>
            </a:r>
            <a:r>
              <a:rPr b="1" lang="en">
                <a:solidFill>
                  <a:srgbClr val="FF0000"/>
                </a:solidFill>
              </a:rPr>
              <a:t>encodes and decodes data</a:t>
            </a:r>
            <a:r>
              <a:rPr lang="en">
                <a:solidFill>
                  <a:srgbClr val="FF0000"/>
                </a:solidFill>
              </a:rPr>
              <a:t> to process and store it</a:t>
            </a:r>
          </a:p>
          <a:p>
            <a:pPr indent="-228600" lvl="0" marL="457200" rtl="0">
              <a:spcBef>
                <a:spcPts val="0"/>
              </a:spcBef>
              <a:buClr>
                <a:srgbClr val="FF0000"/>
              </a:buClr>
            </a:pPr>
            <a:r>
              <a:rPr lang="en">
                <a:solidFill>
                  <a:srgbClr val="FF0000"/>
                </a:solidFill>
              </a:rPr>
              <a:t>You’ll learn that </a:t>
            </a:r>
            <a:r>
              <a:rPr b="1" lang="en">
                <a:solidFill>
                  <a:srgbClr val="FF0000"/>
                </a:solidFill>
              </a:rPr>
              <a:t>Software</a:t>
            </a:r>
            <a:r>
              <a:rPr lang="en">
                <a:solidFill>
                  <a:srgbClr val="FF0000"/>
                </a:solidFill>
              </a:rPr>
              <a:t> includes Operating Systems and Programs (Apps)</a:t>
            </a:r>
          </a:p>
          <a:p>
            <a:pPr indent="-228600" lvl="0" marL="457200" rtl="0">
              <a:spcBef>
                <a:spcPts val="0"/>
              </a:spcBef>
              <a:buClr>
                <a:srgbClr val="FF0000"/>
              </a:buClr>
            </a:pPr>
            <a:r>
              <a:rPr lang="en">
                <a:solidFill>
                  <a:srgbClr val="FF0000"/>
                </a:solidFill>
              </a:rPr>
              <a:t>You’ll learn about different </a:t>
            </a:r>
            <a:r>
              <a:rPr b="1" lang="en">
                <a:solidFill>
                  <a:srgbClr val="FF0000"/>
                </a:solidFill>
              </a:rPr>
              <a:t>Operating Systems</a:t>
            </a:r>
          </a:p>
          <a:p>
            <a:pPr indent="-228600" lvl="0" marL="457200" rtl="0">
              <a:spcBef>
                <a:spcPts val="0"/>
              </a:spcBef>
              <a:buClr>
                <a:srgbClr val="FF0000"/>
              </a:buClr>
            </a:pPr>
            <a:r>
              <a:rPr lang="en">
                <a:solidFill>
                  <a:srgbClr val="FF0000"/>
                </a:solidFill>
              </a:rPr>
              <a:t>You’ll </a:t>
            </a:r>
            <a:r>
              <a:rPr b="1" lang="en">
                <a:solidFill>
                  <a:srgbClr val="FF0000"/>
                </a:solidFill>
              </a:rPr>
              <a:t>load an operating system</a:t>
            </a:r>
            <a:r>
              <a:rPr lang="en">
                <a:solidFill>
                  <a:srgbClr val="FF0000"/>
                </a:solidFill>
              </a:rPr>
              <a:t> on the computers you worked on last week</a:t>
            </a:r>
          </a:p>
        </p:txBody>
      </p:sp>
      <p:sp>
        <p:nvSpPr>
          <p:cNvPr id="71" name="Shape 71"/>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600"/>
              </a:spcBef>
              <a:buClr>
                <a:schemeClr val="dk1"/>
              </a:buClr>
              <a:buSzPct val="30555"/>
              <a:buFont typeface="Arial"/>
              <a:buNone/>
            </a:pPr>
            <a:r>
              <a:rPr lang="en"/>
              <a:t>This week: Software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9" name="Shape 629"/>
        <p:cNvGrpSpPr/>
        <p:nvPr/>
      </p:nvGrpSpPr>
      <p:grpSpPr>
        <a:xfrm>
          <a:off x="0" y="0"/>
          <a:ext cx="0" cy="0"/>
          <a:chOff x="0" y="0"/>
          <a:chExt cx="0" cy="0"/>
        </a:xfrm>
      </p:grpSpPr>
      <p:sp>
        <p:nvSpPr>
          <p:cNvPr id="630" name="Shape 630"/>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It’s developed by programmers around the world who add to and fix bugs in Linux and then share with everyone else. Anyone can see the software source code that makes up Linux.</a:t>
            </a:r>
          </a:p>
          <a:p>
            <a:pPr indent="-228600" lvl="0" marL="457200" rtl="0">
              <a:spcBef>
                <a:spcPts val="0"/>
              </a:spcBef>
            </a:pPr>
            <a:r>
              <a:rPr lang="en"/>
              <a:t>This is like sharing your secret messages and the alphabet chart with everyone so they can see what you’re doing and how it’s done.</a:t>
            </a:r>
          </a:p>
        </p:txBody>
      </p:sp>
      <p:sp>
        <p:nvSpPr>
          <p:cNvPr id="631" name="Shape 631"/>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Linux</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sp>
        <p:nvSpPr>
          <p:cNvPr id="636" name="Shape 636"/>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Linux programmers don’t all work for one company. There are different versions of Linux, like Ubuntu and Red Hat.</a:t>
            </a:r>
          </a:p>
          <a:p>
            <a:pPr indent="-381000" lvl="0" marL="457200" rtl="0">
              <a:spcBef>
                <a:spcPts val="0"/>
              </a:spcBef>
              <a:buSzPct val="100000"/>
            </a:pPr>
            <a:r>
              <a:rPr lang="en" sz="2400"/>
              <a:t>These versions look different and are for different purposes, like a server or a desktop PC.</a:t>
            </a:r>
          </a:p>
        </p:txBody>
      </p:sp>
      <p:sp>
        <p:nvSpPr>
          <p:cNvPr id="637" name="Shape 637"/>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Linux</a:t>
            </a:r>
          </a:p>
        </p:txBody>
      </p:sp>
      <p:pic>
        <p:nvPicPr>
          <p:cNvPr id="638" name="Shape 638"/>
          <p:cNvPicPr preferRelativeResize="0"/>
          <p:nvPr/>
        </p:nvPicPr>
        <p:blipFill>
          <a:blip r:embed="rId3">
            <a:alphaModFix/>
          </a:blip>
          <a:stretch>
            <a:fillRect/>
          </a:stretch>
        </p:blipFill>
        <p:spPr>
          <a:xfrm>
            <a:off x="387325" y="3186125"/>
            <a:ext cx="2938524" cy="1836575"/>
          </a:xfrm>
          <a:prstGeom prst="rect">
            <a:avLst/>
          </a:prstGeom>
          <a:noFill/>
          <a:ln>
            <a:noFill/>
          </a:ln>
        </p:spPr>
      </p:pic>
      <p:pic>
        <p:nvPicPr>
          <p:cNvPr id="639" name="Shape 639"/>
          <p:cNvPicPr preferRelativeResize="0"/>
          <p:nvPr/>
        </p:nvPicPr>
        <p:blipFill rotWithShape="1">
          <a:blip r:embed="rId4">
            <a:alphaModFix/>
          </a:blip>
          <a:srcRect b="4242" l="0" r="0" t="0"/>
          <a:stretch/>
        </p:blipFill>
        <p:spPr>
          <a:xfrm>
            <a:off x="5188900" y="3186124"/>
            <a:ext cx="2649799" cy="1903024"/>
          </a:xfrm>
          <a:prstGeom prst="rect">
            <a:avLst/>
          </a:prstGeom>
          <a:noFill/>
          <a:ln>
            <a:noFill/>
          </a:ln>
        </p:spPr>
      </p:pic>
      <p:sp>
        <p:nvSpPr>
          <p:cNvPr id="640" name="Shape 640"/>
          <p:cNvSpPr txBox="1"/>
          <p:nvPr/>
        </p:nvSpPr>
        <p:spPr>
          <a:xfrm>
            <a:off x="3325850" y="3020925"/>
            <a:ext cx="922500" cy="635699"/>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434343"/>
                </a:solidFill>
                <a:latin typeface="Calibri"/>
                <a:ea typeface="Calibri"/>
                <a:cs typeface="Calibri"/>
                <a:sym typeface="Calibri"/>
              </a:rPr>
              <a:t>Ubuntu</a:t>
            </a:r>
          </a:p>
          <a:p>
            <a:pPr lvl="0" rtl="0">
              <a:spcBef>
                <a:spcPts val="0"/>
              </a:spcBef>
              <a:buNone/>
            </a:pPr>
            <a:r>
              <a:rPr b="1" lang="en" sz="1800">
                <a:solidFill>
                  <a:srgbClr val="434343"/>
                </a:solidFill>
                <a:latin typeface="Calibri"/>
                <a:ea typeface="Calibri"/>
                <a:cs typeface="Calibri"/>
                <a:sym typeface="Calibri"/>
              </a:rPr>
              <a:t>Linux</a:t>
            </a:r>
          </a:p>
        </p:txBody>
      </p:sp>
      <p:sp>
        <p:nvSpPr>
          <p:cNvPr id="641" name="Shape 641"/>
          <p:cNvSpPr txBox="1"/>
          <p:nvPr/>
        </p:nvSpPr>
        <p:spPr>
          <a:xfrm>
            <a:off x="7901775" y="3020925"/>
            <a:ext cx="1172399" cy="635699"/>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434343"/>
                </a:solidFill>
                <a:latin typeface="Calibri"/>
                <a:ea typeface="Calibri"/>
                <a:cs typeface="Calibri"/>
                <a:sym typeface="Calibri"/>
              </a:rPr>
              <a:t>Red Hat</a:t>
            </a:r>
          </a:p>
          <a:p>
            <a:pPr lvl="0" rtl="0">
              <a:spcBef>
                <a:spcPts val="0"/>
              </a:spcBef>
              <a:buNone/>
            </a:pPr>
            <a:r>
              <a:rPr b="1" lang="en" sz="1800">
                <a:solidFill>
                  <a:srgbClr val="434343"/>
                </a:solidFill>
                <a:latin typeface="Calibri"/>
                <a:ea typeface="Calibri"/>
                <a:cs typeface="Calibri"/>
                <a:sym typeface="Calibri"/>
              </a:rPr>
              <a:t>Linux</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x="0" y="0"/>
          <a:ext cx="0" cy="0"/>
          <a:chOff x="0" y="0"/>
          <a:chExt cx="0" cy="0"/>
        </a:xfrm>
      </p:grpSpPr>
      <p:sp>
        <p:nvSpPr>
          <p:cNvPr id="646" name="Shape 646"/>
          <p:cNvSpPr txBox="1"/>
          <p:nvPr>
            <p:ph idx="1" type="body"/>
          </p:nvPr>
        </p:nvSpPr>
        <p:spPr>
          <a:xfrm>
            <a:off x="348400" y="1200150"/>
            <a:ext cx="8479200" cy="3725699"/>
          </a:xfrm>
          <a:prstGeom prst="rect">
            <a:avLst/>
          </a:prstGeom>
        </p:spPr>
        <p:txBody>
          <a:bodyPr anchorCtr="0" anchor="t" bIns="91425" lIns="91425" rIns="91425" tIns="91425">
            <a:noAutofit/>
          </a:bodyPr>
          <a:lstStyle/>
          <a:p>
            <a:pPr indent="-228600" lvl="0" marL="457200" rtl="0">
              <a:spcBef>
                <a:spcPts val="0"/>
              </a:spcBef>
            </a:pPr>
            <a:r>
              <a:rPr lang="en"/>
              <a:t>Programs (or application or app) are software that do a specific job. A calculator program’s job is just to do math.</a:t>
            </a:r>
          </a:p>
          <a:p>
            <a:pPr indent="-228600" lvl="0" marL="457200" rtl="0">
              <a:spcBef>
                <a:spcPts val="0"/>
              </a:spcBef>
            </a:pPr>
            <a:r>
              <a:rPr lang="en"/>
              <a:t>You can have dozens of different programs.</a:t>
            </a:r>
          </a:p>
          <a:p>
            <a:pPr indent="-228600" lvl="0" marL="457200" rtl="0">
              <a:spcBef>
                <a:spcPts val="0"/>
              </a:spcBef>
            </a:pPr>
            <a:r>
              <a:rPr lang="en"/>
              <a:t>You’ll have different programs for typing reports, games, graphics, browsing the Internet, and more.</a:t>
            </a:r>
          </a:p>
        </p:txBody>
      </p:sp>
      <p:sp>
        <p:nvSpPr>
          <p:cNvPr id="647" name="Shape 647"/>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Programs</a:t>
            </a:r>
          </a:p>
        </p:txBody>
      </p:sp>
      <p:pic>
        <p:nvPicPr>
          <p:cNvPr id="648" name="Shape 648"/>
          <p:cNvPicPr preferRelativeResize="0"/>
          <p:nvPr/>
        </p:nvPicPr>
        <p:blipFill rotWithShape="1">
          <a:blip r:embed="rId3">
            <a:alphaModFix/>
          </a:blip>
          <a:srcRect b="66519" l="0" r="0" t="0"/>
          <a:stretch/>
        </p:blipFill>
        <p:spPr>
          <a:xfrm>
            <a:off x="264325" y="4280825"/>
            <a:ext cx="2905125" cy="765375"/>
          </a:xfrm>
          <a:prstGeom prst="rect">
            <a:avLst/>
          </a:prstGeom>
          <a:noFill/>
          <a:ln>
            <a:noFill/>
          </a:ln>
        </p:spPr>
      </p:pic>
      <p:pic>
        <p:nvPicPr>
          <p:cNvPr id="649" name="Shape 649"/>
          <p:cNvPicPr preferRelativeResize="0"/>
          <p:nvPr/>
        </p:nvPicPr>
        <p:blipFill rotWithShape="1">
          <a:blip r:embed="rId3">
            <a:alphaModFix/>
          </a:blip>
          <a:srcRect b="33259" l="0" r="21519" t="33259"/>
          <a:stretch/>
        </p:blipFill>
        <p:spPr>
          <a:xfrm>
            <a:off x="3361425" y="4280825"/>
            <a:ext cx="2279875" cy="765375"/>
          </a:xfrm>
          <a:prstGeom prst="rect">
            <a:avLst/>
          </a:prstGeom>
          <a:noFill/>
          <a:ln>
            <a:noFill/>
          </a:ln>
        </p:spPr>
      </p:pic>
      <p:pic>
        <p:nvPicPr>
          <p:cNvPr id="650" name="Shape 650"/>
          <p:cNvPicPr preferRelativeResize="0"/>
          <p:nvPr/>
        </p:nvPicPr>
        <p:blipFill rotWithShape="1">
          <a:blip r:embed="rId3">
            <a:alphaModFix/>
          </a:blip>
          <a:srcRect b="0" l="0" r="0" t="66519"/>
          <a:stretch/>
        </p:blipFill>
        <p:spPr>
          <a:xfrm>
            <a:off x="5833275" y="4280825"/>
            <a:ext cx="2905125" cy="765375"/>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
        <p:nvSpPr>
          <p:cNvPr id="655" name="Shape 655"/>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For the computers you’re going to build, programs need to work on the </a:t>
            </a:r>
            <a:r>
              <a:rPr b="1" lang="en"/>
              <a:t>Ubuntu</a:t>
            </a:r>
            <a:r>
              <a:rPr lang="en"/>
              <a:t> OS.</a:t>
            </a:r>
          </a:p>
          <a:p>
            <a:pPr indent="-228600" lvl="0" marL="457200" rtl="0">
              <a:spcBef>
                <a:spcPts val="0"/>
              </a:spcBef>
            </a:pPr>
            <a:r>
              <a:rPr lang="en"/>
              <a:t>Most programs you download from the Internet won’t work.</a:t>
            </a:r>
          </a:p>
          <a:p>
            <a:pPr indent="-228600" lvl="0" marL="457200" rtl="0">
              <a:spcBef>
                <a:spcPts val="0"/>
              </a:spcBef>
            </a:pPr>
            <a:r>
              <a:rPr lang="en"/>
              <a:t>There is a special program called</a:t>
            </a:r>
            <a:br>
              <a:rPr lang="en"/>
            </a:br>
            <a:r>
              <a:rPr b="1" lang="en"/>
              <a:t>Ubuntu Software Center</a:t>
            </a:r>
            <a:r>
              <a:rPr lang="en"/>
              <a:t> that finds</a:t>
            </a:r>
            <a:br>
              <a:rPr lang="en"/>
            </a:br>
            <a:r>
              <a:rPr lang="en"/>
              <a:t>programs that will work.</a:t>
            </a:r>
          </a:p>
        </p:txBody>
      </p:sp>
      <p:sp>
        <p:nvSpPr>
          <p:cNvPr id="656" name="Shape 656"/>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Programs</a:t>
            </a:r>
          </a:p>
        </p:txBody>
      </p:sp>
      <p:pic>
        <p:nvPicPr>
          <p:cNvPr id="657" name="Shape 657"/>
          <p:cNvPicPr preferRelativeResize="0"/>
          <p:nvPr/>
        </p:nvPicPr>
        <p:blipFill>
          <a:blip r:embed="rId3">
            <a:alphaModFix/>
          </a:blip>
          <a:stretch>
            <a:fillRect/>
          </a:stretch>
        </p:blipFill>
        <p:spPr>
          <a:xfrm>
            <a:off x="6992075" y="3054975"/>
            <a:ext cx="2033750" cy="203375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1" name="Shape 661"/>
        <p:cNvGrpSpPr/>
        <p:nvPr/>
      </p:nvGrpSpPr>
      <p:grpSpPr>
        <a:xfrm>
          <a:off x="0" y="0"/>
          <a:ext cx="0" cy="0"/>
          <a:chOff x="0" y="0"/>
          <a:chExt cx="0" cy="0"/>
        </a:xfrm>
      </p:grpSpPr>
      <p:sp>
        <p:nvSpPr>
          <p:cNvPr id="662" name="Shape 662"/>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Programs have to be run on the right OS. They won’t work on a different OS unless the programmer has written a different version.</a:t>
            </a:r>
          </a:p>
          <a:p>
            <a:pPr indent="-381000" lvl="0" marL="457200" rtl="0">
              <a:spcBef>
                <a:spcPts val="0"/>
              </a:spcBef>
              <a:buSzPct val="100000"/>
            </a:pPr>
            <a:r>
              <a:rPr lang="en" sz="2400"/>
              <a:t>It’s like Xbox and Playstation games. Every game is a program. </a:t>
            </a:r>
            <a:r>
              <a:rPr b="1" lang="en" sz="2400"/>
              <a:t>An Xbox game won’t run on a Playstation.</a:t>
            </a:r>
            <a:r>
              <a:rPr lang="en" sz="2400"/>
              <a:t> Sometimes the same game is on both, but you still can’t use the Xbox disc in the Playstation.</a:t>
            </a:r>
          </a:p>
          <a:p>
            <a:pPr indent="-381000" lvl="0" marL="457200" rtl="0">
              <a:spcBef>
                <a:spcPts val="0"/>
              </a:spcBef>
              <a:buSzPct val="100000"/>
            </a:pPr>
            <a:r>
              <a:rPr lang="en" sz="2400"/>
              <a:t>When you’re looking for a program, you have to get a version that is written just for your computer’s OS.</a:t>
            </a:r>
          </a:p>
        </p:txBody>
      </p:sp>
      <p:sp>
        <p:nvSpPr>
          <p:cNvPr id="663" name="Shape 663"/>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Programs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7" name="Shape 667"/>
        <p:cNvGrpSpPr/>
        <p:nvPr/>
      </p:nvGrpSpPr>
      <p:grpSpPr>
        <a:xfrm>
          <a:off x="0" y="0"/>
          <a:ext cx="0" cy="0"/>
          <a:chOff x="0" y="0"/>
          <a:chExt cx="0" cy="0"/>
        </a:xfrm>
      </p:grpSpPr>
      <p:sp>
        <p:nvSpPr>
          <p:cNvPr id="668" name="Shape 668"/>
          <p:cNvSpPr txBox="1"/>
          <p:nvPr>
            <p:ph idx="1" type="body"/>
          </p:nvPr>
        </p:nvSpPr>
        <p:spPr>
          <a:xfrm>
            <a:off x="348400" y="1200150"/>
            <a:ext cx="8338200" cy="3725699"/>
          </a:xfrm>
          <a:prstGeom prst="rect">
            <a:avLst/>
          </a:prstGeom>
        </p:spPr>
        <p:txBody>
          <a:bodyPr anchorCtr="0" anchor="t" bIns="91425" lIns="91425" rIns="91425" tIns="91425">
            <a:noAutofit/>
          </a:bodyPr>
          <a:lstStyle/>
          <a:p>
            <a:pPr lvl="0">
              <a:spcBef>
                <a:spcPts val="0"/>
              </a:spcBef>
              <a:buNone/>
            </a:pPr>
            <a:r>
              <a:t/>
            </a:r>
            <a:endParaRPr/>
          </a:p>
        </p:txBody>
      </p:sp>
      <p:sp>
        <p:nvSpPr>
          <p:cNvPr id="669" name="Shape 669"/>
          <p:cNvSpPr txBox="1"/>
          <p:nvPr>
            <p:ph type="title"/>
          </p:nvPr>
        </p:nvSpPr>
        <p:spPr>
          <a:xfrm>
            <a:off x="236025" y="325100"/>
            <a:ext cx="8907900" cy="857400"/>
          </a:xfrm>
          <a:prstGeom prst="rect">
            <a:avLst/>
          </a:prstGeom>
          <a:ln cap="flat" cmpd="sng" w="9525">
            <a:solidFill>
              <a:srgbClr val="FF0000"/>
            </a:solidFill>
            <a:prstDash val="solid"/>
            <a:round/>
            <a:headEnd len="med" w="med" type="none"/>
            <a:tailEnd len="med" w="med" type="none"/>
          </a:ln>
        </p:spPr>
        <p:txBody>
          <a:bodyPr anchorCtr="0" anchor="b" bIns="91425" lIns="91425" rIns="91425" tIns="91425">
            <a:noAutofit/>
          </a:bodyPr>
          <a:lstStyle/>
          <a:p>
            <a:pPr lvl="0">
              <a:spcBef>
                <a:spcPts val="0"/>
              </a:spcBef>
              <a:buNone/>
            </a:pPr>
            <a:r>
              <a:rPr lang="en">
                <a:solidFill>
                  <a:srgbClr val="FF0000"/>
                </a:solidFill>
              </a:rPr>
              <a:t>Activity Worksheet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You install, or load, an OS onto a computer by using a simple program on a USB drive or CD/DVD.</a:t>
            </a:r>
          </a:p>
          <a:p>
            <a:pPr indent="-228600" lvl="0" marL="457200" rtl="0">
              <a:spcBef>
                <a:spcPts val="0"/>
              </a:spcBef>
            </a:pPr>
            <a:r>
              <a:rPr lang="en"/>
              <a:t>This will replace any OS already on the computer’s hard drive!</a:t>
            </a:r>
          </a:p>
          <a:p>
            <a:pPr indent="-228600" lvl="0" marL="457200" rtl="0">
              <a:spcBef>
                <a:spcPts val="0"/>
              </a:spcBef>
            </a:pPr>
            <a:r>
              <a:rPr lang="en"/>
              <a:t>At Kramden we have an </a:t>
            </a:r>
            <a:r>
              <a:rPr b="1" lang="en"/>
              <a:t>OS Load process</a:t>
            </a:r>
            <a:r>
              <a:rPr lang="en"/>
              <a:t> that uses a USB drive with the Ubermix OS.</a:t>
            </a:r>
          </a:p>
        </p:txBody>
      </p:sp>
      <p:sp>
        <p:nvSpPr>
          <p:cNvPr id="675" name="Shape 675"/>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Installing an Operating System</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9" name="Shape 679"/>
        <p:cNvGrpSpPr/>
        <p:nvPr/>
      </p:nvGrpSpPr>
      <p:grpSpPr>
        <a:xfrm>
          <a:off x="0" y="0"/>
          <a:ext cx="0" cy="0"/>
          <a:chOff x="0" y="0"/>
          <a:chExt cx="0" cy="0"/>
        </a:xfrm>
      </p:grpSpPr>
      <p:grpSp>
        <p:nvGrpSpPr>
          <p:cNvPr id="680" name="Shape 680"/>
          <p:cNvGrpSpPr/>
          <p:nvPr/>
        </p:nvGrpSpPr>
        <p:grpSpPr>
          <a:xfrm>
            <a:off x="77850" y="1277761"/>
            <a:ext cx="8976907" cy="642000"/>
            <a:chOff x="77850" y="1277761"/>
            <a:chExt cx="8976907" cy="642000"/>
          </a:xfrm>
        </p:grpSpPr>
        <p:sp>
          <p:nvSpPr>
            <p:cNvPr id="681" name="Shape 681"/>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682" name="Shape 682"/>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683" name="Shape 683"/>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684" name="Shape 684"/>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Follow along with the OS Load Instructions for the computer at your station. </a:t>
            </a:r>
          </a:p>
        </p:txBody>
      </p:sp>
      <p:sp>
        <p:nvSpPr>
          <p:cNvPr id="685" name="Shape 685"/>
          <p:cNvSpPr txBox="1"/>
          <p:nvPr>
            <p:ph type="ctrTitle"/>
          </p:nvPr>
        </p:nvSpPr>
        <p:spPr>
          <a:xfrm>
            <a:off x="503587" y="1076559"/>
            <a:ext cx="9112200" cy="1159799"/>
          </a:xfrm>
          <a:prstGeom prst="rect">
            <a:avLst/>
          </a:prstGeom>
        </p:spPr>
        <p:txBody>
          <a:bodyPr anchorCtr="0" anchor="t" bIns="91425" lIns="91425" rIns="91425" tIns="91425">
            <a:noAutofit/>
          </a:bodyPr>
          <a:lstStyle/>
          <a:p>
            <a:pPr lvl="0" rtl="0">
              <a:spcBef>
                <a:spcPts val="0"/>
              </a:spcBef>
              <a:buNone/>
            </a:pPr>
            <a:r>
              <a:rPr lang="en"/>
              <a:t>Let’s Install an OS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9" name="Shape 689"/>
        <p:cNvGrpSpPr/>
        <p:nvPr/>
      </p:nvGrpSpPr>
      <p:grpSpPr>
        <a:xfrm>
          <a:off x="0" y="0"/>
          <a:ext cx="0" cy="0"/>
          <a:chOff x="0" y="0"/>
          <a:chExt cx="0" cy="0"/>
        </a:xfrm>
      </p:grpSpPr>
      <p:sp>
        <p:nvSpPr>
          <p:cNvPr id="690" name="Shape 690"/>
          <p:cNvSpPr txBox="1"/>
          <p:nvPr>
            <p:ph type="ctrTitle"/>
          </p:nvPr>
        </p:nvSpPr>
        <p:spPr>
          <a:xfrm>
            <a:off x="1283700" y="1346425"/>
            <a:ext cx="7718700" cy="3718200"/>
          </a:xfrm>
          <a:prstGeom prst="rect">
            <a:avLst/>
          </a:prstGeom>
        </p:spPr>
        <p:txBody>
          <a:bodyPr anchorCtr="0" anchor="t" bIns="91425" lIns="91425" rIns="91425" tIns="91425">
            <a:noAutofit/>
          </a:bodyPr>
          <a:lstStyle/>
          <a:p>
            <a:pPr indent="-457200" lvl="0" marL="457200" rtl="0">
              <a:spcBef>
                <a:spcPts val="0"/>
              </a:spcBef>
              <a:buSzPct val="100000"/>
              <a:buAutoNum type="arabicPeriod"/>
            </a:pPr>
            <a:r>
              <a:rPr b="0" lang="en" sz="3600"/>
              <a:t>Check the computer. Is it clean inside and out? Does it have any loose or broken parts?</a:t>
            </a:r>
          </a:p>
          <a:p>
            <a:pPr indent="-457200" lvl="0" marL="457200" rtl="0">
              <a:spcBef>
                <a:spcPts val="0"/>
              </a:spcBef>
              <a:buSzPct val="100000"/>
              <a:buAutoNum type="arabicPeriod"/>
            </a:pPr>
            <a:r>
              <a:rPr b="0" lang="en" sz="3600"/>
              <a:t>Plug in all the peripherals.</a:t>
            </a:r>
          </a:p>
          <a:p>
            <a:pPr indent="-457200" lvl="0" marL="457200" rtl="0">
              <a:spcBef>
                <a:spcPts val="0"/>
              </a:spcBef>
              <a:buSzPct val="100000"/>
              <a:buAutoNum type="arabicPeriod"/>
            </a:pPr>
            <a:r>
              <a:rPr b="0" lang="en" sz="3600"/>
              <a:t>Plug in the Ubermix USB drive.</a:t>
            </a:r>
          </a:p>
        </p:txBody>
      </p:sp>
      <p:pic>
        <p:nvPicPr>
          <p:cNvPr id="691" name="Shape 691"/>
          <p:cNvPicPr preferRelativeResize="0"/>
          <p:nvPr/>
        </p:nvPicPr>
        <p:blipFill>
          <a:blip r:embed="rId3">
            <a:alphaModFix/>
          </a:blip>
          <a:stretch>
            <a:fillRect/>
          </a:stretch>
        </p:blipFill>
        <p:spPr>
          <a:xfrm>
            <a:off x="-45075" y="501324"/>
            <a:ext cx="1392450" cy="1392450"/>
          </a:xfrm>
          <a:prstGeom prst="rect">
            <a:avLst/>
          </a:prstGeom>
          <a:noFill/>
          <a:ln>
            <a:noFill/>
          </a:ln>
        </p:spPr>
      </p:pic>
      <p:sp>
        <p:nvSpPr>
          <p:cNvPr id="692" name="Shape 692"/>
          <p:cNvSpPr txBox="1"/>
          <p:nvPr>
            <p:ph type="ctrTitle"/>
          </p:nvPr>
        </p:nvSpPr>
        <p:spPr>
          <a:xfrm>
            <a:off x="1211225" y="546450"/>
            <a:ext cx="7718700" cy="1092900"/>
          </a:xfrm>
          <a:prstGeom prst="rect">
            <a:avLst/>
          </a:prstGeom>
        </p:spPr>
        <p:txBody>
          <a:bodyPr anchorCtr="0" anchor="t" bIns="91425" lIns="91425" rIns="91425" tIns="91425">
            <a:noAutofit/>
          </a:bodyPr>
          <a:lstStyle/>
          <a:p>
            <a:pPr lvl="0" rtl="0">
              <a:spcBef>
                <a:spcPts val="0"/>
              </a:spcBef>
              <a:buNone/>
            </a:pPr>
            <a:r>
              <a:rPr lang="en">
                <a:solidFill>
                  <a:srgbClr val="B45F06"/>
                </a:solidFill>
              </a:rPr>
              <a:t>OS Load</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6" name="Shape 696"/>
        <p:cNvGrpSpPr/>
        <p:nvPr/>
      </p:nvGrpSpPr>
      <p:grpSpPr>
        <a:xfrm>
          <a:off x="0" y="0"/>
          <a:ext cx="0" cy="0"/>
          <a:chOff x="0" y="0"/>
          <a:chExt cx="0" cy="0"/>
        </a:xfrm>
      </p:grpSpPr>
      <p:sp>
        <p:nvSpPr>
          <p:cNvPr id="697" name="Shape 697"/>
          <p:cNvSpPr txBox="1"/>
          <p:nvPr>
            <p:ph type="ctrTitle"/>
          </p:nvPr>
        </p:nvSpPr>
        <p:spPr>
          <a:xfrm>
            <a:off x="1283700" y="1346425"/>
            <a:ext cx="7718700" cy="3718200"/>
          </a:xfrm>
          <a:prstGeom prst="rect">
            <a:avLst/>
          </a:prstGeom>
        </p:spPr>
        <p:txBody>
          <a:bodyPr anchorCtr="0" anchor="t" bIns="91425" lIns="91425" rIns="91425" tIns="91425">
            <a:noAutofit/>
          </a:bodyPr>
          <a:lstStyle/>
          <a:p>
            <a:pPr indent="-457200" lvl="0" marL="457200" rtl="0">
              <a:spcBef>
                <a:spcPts val="0"/>
              </a:spcBef>
              <a:buSzPct val="100000"/>
              <a:buAutoNum type="arabicPeriod" startAt="4"/>
            </a:pPr>
            <a:r>
              <a:rPr b="0" lang="en" sz="3600"/>
              <a:t>Boot up the computer.</a:t>
            </a:r>
          </a:p>
          <a:p>
            <a:pPr indent="-457200" lvl="0" marL="457200" rtl="0">
              <a:spcBef>
                <a:spcPts val="0"/>
              </a:spcBef>
              <a:buSzPct val="100000"/>
              <a:buAutoNum type="arabicPeriod" startAt="4"/>
            </a:pPr>
            <a:r>
              <a:rPr b="0" lang="en" sz="3600"/>
              <a:t>Wait for the Ubermix installation menu.</a:t>
            </a:r>
          </a:p>
          <a:p>
            <a:pPr indent="-457200" lvl="0" marL="457200" rtl="0">
              <a:spcBef>
                <a:spcPts val="0"/>
              </a:spcBef>
              <a:buSzPct val="100000"/>
              <a:buAutoNum type="arabicPeriod" startAt="4"/>
            </a:pPr>
            <a:r>
              <a:rPr b="0" lang="en" sz="3600"/>
              <a:t>Type “</a:t>
            </a:r>
            <a:r>
              <a:rPr b="0" lang="en" sz="3600">
                <a:solidFill>
                  <a:srgbClr val="FF9900"/>
                </a:solidFill>
              </a:rPr>
              <a:t>1</a:t>
            </a:r>
            <a:r>
              <a:rPr b="0" lang="en" sz="3600"/>
              <a:t>”, then type “</a:t>
            </a:r>
            <a:r>
              <a:rPr b="0" lang="en" sz="3600">
                <a:solidFill>
                  <a:srgbClr val="FF9900"/>
                </a:solidFill>
              </a:rPr>
              <a:t>yes</a:t>
            </a:r>
            <a:r>
              <a:rPr b="0" lang="en" sz="3600"/>
              <a:t>”. </a:t>
            </a:r>
          </a:p>
          <a:p>
            <a:pPr indent="-457200" lvl="0" marL="457200" rtl="0">
              <a:spcBef>
                <a:spcPts val="0"/>
              </a:spcBef>
              <a:buSzPct val="100000"/>
              <a:buAutoNum type="arabicPeriod" startAt="4"/>
            </a:pPr>
            <a:r>
              <a:rPr b="0" lang="en" sz="3600"/>
              <a:t>Wait until the installation program says it is done. </a:t>
            </a:r>
          </a:p>
        </p:txBody>
      </p:sp>
      <p:pic>
        <p:nvPicPr>
          <p:cNvPr id="698" name="Shape 698"/>
          <p:cNvPicPr preferRelativeResize="0"/>
          <p:nvPr/>
        </p:nvPicPr>
        <p:blipFill>
          <a:blip r:embed="rId3">
            <a:alphaModFix/>
          </a:blip>
          <a:stretch>
            <a:fillRect/>
          </a:stretch>
        </p:blipFill>
        <p:spPr>
          <a:xfrm>
            <a:off x="-45075" y="501324"/>
            <a:ext cx="1392450" cy="1392450"/>
          </a:xfrm>
          <a:prstGeom prst="rect">
            <a:avLst/>
          </a:prstGeom>
          <a:noFill/>
          <a:ln>
            <a:noFill/>
          </a:ln>
        </p:spPr>
      </p:pic>
      <p:sp>
        <p:nvSpPr>
          <p:cNvPr id="699" name="Shape 699"/>
          <p:cNvSpPr txBox="1"/>
          <p:nvPr>
            <p:ph type="ctrTitle"/>
          </p:nvPr>
        </p:nvSpPr>
        <p:spPr>
          <a:xfrm>
            <a:off x="1211225" y="546450"/>
            <a:ext cx="7718700" cy="1092900"/>
          </a:xfrm>
          <a:prstGeom prst="rect">
            <a:avLst/>
          </a:prstGeom>
        </p:spPr>
        <p:txBody>
          <a:bodyPr anchorCtr="0" anchor="t" bIns="91425" lIns="91425" rIns="91425" tIns="91425">
            <a:noAutofit/>
          </a:bodyPr>
          <a:lstStyle/>
          <a:p>
            <a:pPr lvl="0" rtl="0">
              <a:spcBef>
                <a:spcPts val="0"/>
              </a:spcBef>
              <a:buNone/>
            </a:pPr>
            <a:r>
              <a:rPr lang="en">
                <a:solidFill>
                  <a:srgbClr val="B45F06"/>
                </a:solidFill>
              </a:rPr>
              <a:t>OS Load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Computers think with only two numbers: ONE or ZERO. This is called </a:t>
            </a:r>
            <a:r>
              <a:rPr b="1" lang="en"/>
              <a:t>binary code</a:t>
            </a:r>
            <a:r>
              <a:rPr lang="en"/>
              <a:t>.</a:t>
            </a:r>
          </a:p>
          <a:p>
            <a:pPr indent="-228600" lvl="0" marL="457200" rtl="0">
              <a:spcBef>
                <a:spcPts val="0"/>
              </a:spcBef>
            </a:pPr>
            <a:r>
              <a:rPr lang="en"/>
              <a:t>You can also think of it like a </a:t>
            </a:r>
            <a:br>
              <a:rPr lang="en"/>
            </a:br>
            <a:r>
              <a:rPr lang="en"/>
              <a:t>light switch being ON or OFF.</a:t>
            </a:r>
          </a:p>
          <a:p>
            <a:pPr indent="-228600" lvl="0" marL="457200" rtl="0">
              <a:spcBef>
                <a:spcPts val="0"/>
              </a:spcBef>
            </a:pPr>
            <a:r>
              <a:rPr lang="en"/>
              <a:t>Each one or zero is called a </a:t>
            </a:r>
            <a:br>
              <a:rPr lang="en"/>
            </a:br>
            <a:r>
              <a:rPr b="1" lang="en"/>
              <a:t>Binary Digit</a:t>
            </a:r>
            <a:r>
              <a:rPr lang="en"/>
              <a:t>, or </a:t>
            </a:r>
            <a:r>
              <a:rPr b="1" lang="en"/>
              <a:t>Bit</a:t>
            </a:r>
            <a:r>
              <a:rPr lang="en"/>
              <a:t>.</a:t>
            </a:r>
          </a:p>
        </p:txBody>
      </p:sp>
      <p:sp>
        <p:nvSpPr>
          <p:cNvPr id="77" name="Shape 77"/>
          <p:cNvSpPr txBox="1"/>
          <p:nvPr>
            <p:ph type="title"/>
          </p:nvPr>
        </p:nvSpPr>
        <p:spPr>
          <a:xfrm>
            <a:off x="355950" y="355900"/>
            <a:ext cx="8907900" cy="857400"/>
          </a:xfrm>
          <a:prstGeom prst="rect">
            <a:avLst/>
          </a:prstGeom>
        </p:spPr>
        <p:txBody>
          <a:bodyPr anchorCtr="0" anchor="b" bIns="91425" lIns="91425" rIns="91425" tIns="91425">
            <a:noAutofit/>
          </a:bodyPr>
          <a:lstStyle/>
          <a:p>
            <a:pPr lvl="0">
              <a:spcBef>
                <a:spcPts val="0"/>
              </a:spcBef>
              <a:buNone/>
            </a:pPr>
            <a:r>
              <a:rPr lang="en"/>
              <a:t>Computers Think in </a:t>
            </a:r>
            <a:r>
              <a:rPr i="1" lang="en"/>
              <a:t>Binary</a:t>
            </a:r>
          </a:p>
        </p:txBody>
      </p:sp>
      <p:pic>
        <p:nvPicPr>
          <p:cNvPr id="78" name="Shape 78"/>
          <p:cNvPicPr preferRelativeResize="0"/>
          <p:nvPr/>
        </p:nvPicPr>
        <p:blipFill>
          <a:blip r:embed="rId3">
            <a:alphaModFix/>
          </a:blip>
          <a:stretch>
            <a:fillRect/>
          </a:stretch>
        </p:blipFill>
        <p:spPr>
          <a:xfrm>
            <a:off x="6019125" y="2284200"/>
            <a:ext cx="2932499" cy="2731525"/>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3" name="Shape 703"/>
        <p:cNvGrpSpPr/>
        <p:nvPr/>
      </p:nvGrpSpPr>
      <p:grpSpPr>
        <a:xfrm>
          <a:off x="0" y="0"/>
          <a:ext cx="0" cy="0"/>
          <a:chOff x="0" y="0"/>
          <a:chExt cx="0" cy="0"/>
        </a:xfrm>
      </p:grpSpPr>
      <p:sp>
        <p:nvSpPr>
          <p:cNvPr id="704" name="Shape 704"/>
          <p:cNvSpPr txBox="1"/>
          <p:nvPr>
            <p:ph type="ctrTitle"/>
          </p:nvPr>
        </p:nvSpPr>
        <p:spPr>
          <a:xfrm>
            <a:off x="1283700" y="1346425"/>
            <a:ext cx="7718700" cy="3718200"/>
          </a:xfrm>
          <a:prstGeom prst="rect">
            <a:avLst/>
          </a:prstGeom>
        </p:spPr>
        <p:txBody>
          <a:bodyPr anchorCtr="0" anchor="t" bIns="91425" lIns="91425" rIns="91425" tIns="91425">
            <a:noAutofit/>
          </a:bodyPr>
          <a:lstStyle/>
          <a:p>
            <a:pPr indent="-457200" lvl="0" marL="457200" rtl="0">
              <a:spcBef>
                <a:spcPts val="0"/>
              </a:spcBef>
              <a:buSzPct val="100000"/>
              <a:buAutoNum type="arabicPeriod" startAt="8"/>
            </a:pPr>
            <a:r>
              <a:rPr b="0" lang="en" sz="3600"/>
              <a:t>Remove the USB drive and restart the computer.</a:t>
            </a:r>
          </a:p>
          <a:p>
            <a:pPr indent="-457200" lvl="0" marL="457200" rtl="0">
              <a:spcBef>
                <a:spcPts val="0"/>
              </a:spcBef>
              <a:buSzPct val="100000"/>
              <a:buAutoNum type="arabicPeriod" startAt="8"/>
            </a:pPr>
            <a:r>
              <a:rPr b="0" lang="en" sz="3600"/>
              <a:t>Ubermix should start up. Type in the password, which is “</a:t>
            </a:r>
            <a:r>
              <a:rPr b="0" lang="en" sz="3600">
                <a:solidFill>
                  <a:srgbClr val="FF9900"/>
                </a:solidFill>
              </a:rPr>
              <a:t>password</a:t>
            </a:r>
            <a:r>
              <a:rPr b="0" lang="en" sz="3600"/>
              <a:t>”.</a:t>
            </a:r>
          </a:p>
          <a:p>
            <a:pPr indent="-457200" lvl="0" marL="457200" rtl="0">
              <a:spcBef>
                <a:spcPts val="0"/>
              </a:spcBef>
              <a:buSzPct val="100000"/>
              <a:buAutoNum type="arabicPeriod" startAt="8"/>
            </a:pPr>
            <a:r>
              <a:rPr b="0" lang="en" sz="3600"/>
              <a:t>STOP. </a:t>
            </a:r>
          </a:p>
        </p:txBody>
      </p:sp>
      <p:pic>
        <p:nvPicPr>
          <p:cNvPr id="705" name="Shape 705"/>
          <p:cNvPicPr preferRelativeResize="0"/>
          <p:nvPr/>
        </p:nvPicPr>
        <p:blipFill>
          <a:blip r:embed="rId3">
            <a:alphaModFix/>
          </a:blip>
          <a:stretch>
            <a:fillRect/>
          </a:stretch>
        </p:blipFill>
        <p:spPr>
          <a:xfrm>
            <a:off x="-45075" y="501324"/>
            <a:ext cx="1392450" cy="1392450"/>
          </a:xfrm>
          <a:prstGeom prst="rect">
            <a:avLst/>
          </a:prstGeom>
          <a:noFill/>
          <a:ln>
            <a:noFill/>
          </a:ln>
        </p:spPr>
      </p:pic>
      <p:sp>
        <p:nvSpPr>
          <p:cNvPr id="706" name="Shape 706"/>
          <p:cNvSpPr txBox="1"/>
          <p:nvPr>
            <p:ph type="ctrTitle"/>
          </p:nvPr>
        </p:nvSpPr>
        <p:spPr>
          <a:xfrm>
            <a:off x="1211225" y="546450"/>
            <a:ext cx="7718700" cy="1092900"/>
          </a:xfrm>
          <a:prstGeom prst="rect">
            <a:avLst/>
          </a:prstGeom>
        </p:spPr>
        <p:txBody>
          <a:bodyPr anchorCtr="0" anchor="t" bIns="91425" lIns="91425" rIns="91425" tIns="91425">
            <a:noAutofit/>
          </a:bodyPr>
          <a:lstStyle/>
          <a:p>
            <a:pPr lvl="0" rtl="0">
              <a:spcBef>
                <a:spcPts val="0"/>
              </a:spcBef>
              <a:buNone/>
            </a:pPr>
            <a:r>
              <a:rPr lang="en">
                <a:solidFill>
                  <a:srgbClr val="B45F06"/>
                </a:solidFill>
              </a:rPr>
              <a:t>OS Load</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0" name="Shape 710"/>
        <p:cNvGrpSpPr/>
        <p:nvPr/>
      </p:nvGrpSpPr>
      <p:grpSpPr>
        <a:xfrm>
          <a:off x="0" y="0"/>
          <a:ext cx="0" cy="0"/>
          <a:chOff x="0" y="0"/>
          <a:chExt cx="0" cy="0"/>
        </a:xfrm>
      </p:grpSpPr>
      <p:sp>
        <p:nvSpPr>
          <p:cNvPr id="711" name="Shape 711"/>
          <p:cNvSpPr txBox="1"/>
          <p:nvPr>
            <p:ph idx="1" type="body"/>
          </p:nvPr>
        </p:nvSpPr>
        <p:spPr>
          <a:xfrm>
            <a:off x="348400" y="1200150"/>
            <a:ext cx="7357199" cy="3725699"/>
          </a:xfrm>
          <a:prstGeom prst="rect">
            <a:avLst/>
          </a:prstGeom>
        </p:spPr>
        <p:txBody>
          <a:bodyPr anchorCtr="0" anchor="t" bIns="91425" lIns="91425" rIns="91425" tIns="91425">
            <a:noAutofit/>
          </a:bodyPr>
          <a:lstStyle/>
          <a:p>
            <a:pPr indent="-228600" lvl="0" marL="457200" rtl="0">
              <a:spcBef>
                <a:spcPts val="0"/>
              </a:spcBef>
            </a:pPr>
            <a:r>
              <a:rPr lang="en"/>
              <a:t>Ubermix is a version of Ubuntu.</a:t>
            </a:r>
          </a:p>
          <a:p>
            <a:pPr indent="-228600" lvl="0" marL="457200" rtl="0">
              <a:spcBef>
                <a:spcPts val="0"/>
              </a:spcBef>
            </a:pPr>
            <a:r>
              <a:rPr lang="en"/>
              <a:t>It’s easy to use and runs fast on refurbished computers.</a:t>
            </a:r>
          </a:p>
          <a:p>
            <a:pPr indent="-228600" lvl="0" marL="457200" rtl="0">
              <a:spcBef>
                <a:spcPts val="0"/>
              </a:spcBef>
            </a:pPr>
            <a:r>
              <a:rPr lang="en"/>
              <a:t>It doesn’t get viruses or other bad programs.</a:t>
            </a:r>
          </a:p>
          <a:p>
            <a:pPr indent="-228600" lvl="0" marL="457200" rtl="0">
              <a:spcBef>
                <a:spcPts val="0"/>
              </a:spcBef>
            </a:pPr>
            <a:r>
              <a:rPr lang="en"/>
              <a:t>It comes with 60 programs, including games, programs for schoolwork, </a:t>
            </a:r>
            <a:br>
              <a:rPr lang="en"/>
            </a:br>
            <a:r>
              <a:rPr lang="en"/>
              <a:t>Web browsers, and more.</a:t>
            </a:r>
          </a:p>
        </p:txBody>
      </p:sp>
      <p:sp>
        <p:nvSpPr>
          <p:cNvPr id="712" name="Shape 712"/>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About Ubermix</a:t>
            </a:r>
          </a:p>
        </p:txBody>
      </p:sp>
      <p:pic>
        <p:nvPicPr>
          <p:cNvPr id="713" name="Shape 713"/>
          <p:cNvPicPr preferRelativeResize="0"/>
          <p:nvPr/>
        </p:nvPicPr>
        <p:blipFill>
          <a:blip r:embed="rId3">
            <a:alphaModFix/>
          </a:blip>
          <a:stretch>
            <a:fillRect/>
          </a:stretch>
        </p:blipFill>
        <p:spPr>
          <a:xfrm>
            <a:off x="6596975" y="2743200"/>
            <a:ext cx="2514600" cy="24003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7" name="Shape 717"/>
        <p:cNvGrpSpPr/>
        <p:nvPr/>
      </p:nvGrpSpPr>
      <p:grpSpPr>
        <a:xfrm>
          <a:off x="0" y="0"/>
          <a:ext cx="0" cy="0"/>
          <a:chOff x="0" y="0"/>
          <a:chExt cx="0" cy="0"/>
        </a:xfrm>
      </p:grpSpPr>
      <p:sp>
        <p:nvSpPr>
          <p:cNvPr id="718" name="Shape 718"/>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Kramden Institute uses UberMix on almost all of its computers because it’s great for kids -- and adults, too.</a:t>
            </a:r>
          </a:p>
        </p:txBody>
      </p:sp>
      <p:sp>
        <p:nvSpPr>
          <p:cNvPr id="719" name="Shape 719"/>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About Ubermix</a:t>
            </a:r>
          </a:p>
        </p:txBody>
      </p:sp>
      <p:pic>
        <p:nvPicPr>
          <p:cNvPr id="720" name="Shape 720"/>
          <p:cNvPicPr preferRelativeResize="0"/>
          <p:nvPr/>
        </p:nvPicPr>
        <p:blipFill>
          <a:blip r:embed="rId3">
            <a:alphaModFix/>
          </a:blip>
          <a:stretch>
            <a:fillRect/>
          </a:stretch>
        </p:blipFill>
        <p:spPr>
          <a:xfrm>
            <a:off x="6596975" y="2743200"/>
            <a:ext cx="2514600" cy="24003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4" name="Shape 724"/>
        <p:cNvGrpSpPr/>
        <p:nvPr/>
      </p:nvGrpSpPr>
      <p:grpSpPr>
        <a:xfrm>
          <a:off x="0" y="0"/>
          <a:ext cx="0" cy="0"/>
          <a:chOff x="0" y="0"/>
          <a:chExt cx="0" cy="0"/>
        </a:xfrm>
      </p:grpSpPr>
      <p:sp>
        <p:nvSpPr>
          <p:cNvPr id="725" name="Shape 725"/>
          <p:cNvSpPr txBox="1"/>
          <p:nvPr>
            <p:ph type="ctrTitle"/>
          </p:nvPr>
        </p:nvSpPr>
        <p:spPr>
          <a:xfrm>
            <a:off x="1283700" y="1346425"/>
            <a:ext cx="7718700" cy="3718200"/>
          </a:xfrm>
          <a:prstGeom prst="rect">
            <a:avLst/>
          </a:prstGeom>
        </p:spPr>
        <p:txBody>
          <a:bodyPr anchorCtr="0" anchor="t" bIns="91425" lIns="91425" rIns="91425" tIns="91425">
            <a:noAutofit/>
          </a:bodyPr>
          <a:lstStyle/>
          <a:p>
            <a:pPr indent="-457200" lvl="0" marL="457200" rtl="0">
              <a:spcBef>
                <a:spcPts val="0"/>
              </a:spcBef>
              <a:buSzPct val="100000"/>
              <a:buAutoNum type="arabicPeriod" startAt="11"/>
            </a:pPr>
            <a:r>
              <a:rPr b="0" lang="en" sz="3600"/>
              <a:t>Set time and date.</a:t>
            </a:r>
          </a:p>
          <a:p>
            <a:pPr indent="-457200" lvl="0" marL="457200" rtl="0">
              <a:spcBef>
                <a:spcPts val="0"/>
              </a:spcBef>
              <a:buSzPct val="100000"/>
              <a:buAutoNum type="arabicPeriod" startAt="11"/>
            </a:pPr>
            <a:r>
              <a:rPr b="0" lang="en" sz="3600"/>
              <a:t>Restart the computer using the Shutdown item in the System menu.</a:t>
            </a:r>
          </a:p>
          <a:p>
            <a:pPr indent="-457200" lvl="0" marL="457200" rtl="0">
              <a:spcBef>
                <a:spcPts val="0"/>
              </a:spcBef>
              <a:buSzPct val="100000"/>
              <a:buAutoNum type="arabicPeriod" startAt="11"/>
            </a:pPr>
            <a:r>
              <a:rPr b="0" lang="en" sz="3600"/>
              <a:t>Shutdown the computer.</a:t>
            </a:r>
          </a:p>
          <a:p>
            <a:pPr indent="-457200" lvl="0" marL="457200" rtl="0">
              <a:spcBef>
                <a:spcPts val="0"/>
              </a:spcBef>
              <a:buSzPct val="100000"/>
              <a:buAutoNum type="arabicPeriod" startAt="11"/>
            </a:pPr>
            <a:r>
              <a:rPr b="0" lang="en" sz="3600"/>
              <a:t>Check the boxes on the tracking sheet. Sign and date it.</a:t>
            </a:r>
          </a:p>
        </p:txBody>
      </p:sp>
      <p:pic>
        <p:nvPicPr>
          <p:cNvPr id="726" name="Shape 726"/>
          <p:cNvPicPr preferRelativeResize="0"/>
          <p:nvPr/>
        </p:nvPicPr>
        <p:blipFill>
          <a:blip r:embed="rId3">
            <a:alphaModFix/>
          </a:blip>
          <a:stretch>
            <a:fillRect/>
          </a:stretch>
        </p:blipFill>
        <p:spPr>
          <a:xfrm>
            <a:off x="-45075" y="501324"/>
            <a:ext cx="1392450" cy="1392450"/>
          </a:xfrm>
          <a:prstGeom prst="rect">
            <a:avLst/>
          </a:prstGeom>
          <a:noFill/>
          <a:ln>
            <a:noFill/>
          </a:ln>
        </p:spPr>
      </p:pic>
      <p:sp>
        <p:nvSpPr>
          <p:cNvPr id="727" name="Shape 727"/>
          <p:cNvSpPr txBox="1"/>
          <p:nvPr>
            <p:ph type="ctrTitle"/>
          </p:nvPr>
        </p:nvSpPr>
        <p:spPr>
          <a:xfrm>
            <a:off x="1211225" y="546450"/>
            <a:ext cx="7718700" cy="1092900"/>
          </a:xfrm>
          <a:prstGeom prst="rect">
            <a:avLst/>
          </a:prstGeom>
        </p:spPr>
        <p:txBody>
          <a:bodyPr anchorCtr="0" anchor="t" bIns="91425" lIns="91425" rIns="91425" tIns="91425">
            <a:noAutofit/>
          </a:bodyPr>
          <a:lstStyle/>
          <a:p>
            <a:pPr lvl="0" rtl="0">
              <a:spcBef>
                <a:spcPts val="0"/>
              </a:spcBef>
              <a:buNone/>
            </a:pPr>
            <a:r>
              <a:rPr lang="en">
                <a:solidFill>
                  <a:srgbClr val="B45F06"/>
                </a:solidFill>
              </a:rPr>
              <a:t>OS Load</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1" name="Shape 731"/>
        <p:cNvGrpSpPr/>
        <p:nvPr/>
      </p:nvGrpSpPr>
      <p:grpSpPr>
        <a:xfrm>
          <a:off x="0" y="0"/>
          <a:ext cx="0" cy="0"/>
          <a:chOff x="0" y="0"/>
          <a:chExt cx="0" cy="0"/>
        </a:xfrm>
      </p:grpSpPr>
      <p:grpSp>
        <p:nvGrpSpPr>
          <p:cNvPr id="732" name="Shape 732"/>
          <p:cNvGrpSpPr/>
          <p:nvPr/>
        </p:nvGrpSpPr>
        <p:grpSpPr>
          <a:xfrm>
            <a:off x="77850" y="1277761"/>
            <a:ext cx="8976907" cy="642000"/>
            <a:chOff x="77850" y="1277761"/>
            <a:chExt cx="8976907" cy="642000"/>
          </a:xfrm>
        </p:grpSpPr>
        <p:sp>
          <p:nvSpPr>
            <p:cNvPr id="733" name="Shape 733"/>
            <p:cNvSpPr/>
            <p:nvPr/>
          </p:nvSpPr>
          <p:spPr>
            <a:xfrm>
              <a:off x="77857" y="1277761"/>
              <a:ext cx="8976900" cy="642000"/>
            </a:xfrm>
            <a:prstGeom prst="chevron">
              <a:avLst>
                <a:gd fmla="val 50000" name="adj"/>
              </a:avLst>
            </a:prstGeom>
            <a:solidFill>
              <a:srgbClr val="F9CB9C"/>
            </a:solidFill>
            <a:ln>
              <a:noFill/>
            </a:ln>
          </p:spPr>
          <p:txBody>
            <a:bodyPr anchorCtr="0" anchor="ctr" bIns="91425" lIns="91425" rIns="91425" tIns="91425">
              <a:noAutofit/>
            </a:bodyPr>
            <a:lstStyle/>
            <a:p>
              <a:pPr lvl="0" rtl="0">
                <a:spcBef>
                  <a:spcPts val="0"/>
                </a:spcBef>
                <a:buNone/>
              </a:pPr>
              <a:r>
                <a:t/>
              </a:r>
              <a:endParaRPr/>
            </a:p>
          </p:txBody>
        </p:sp>
        <p:sp>
          <p:nvSpPr>
            <p:cNvPr id="734" name="Shape 734"/>
            <p:cNvSpPr/>
            <p:nvPr/>
          </p:nvSpPr>
          <p:spPr>
            <a:xfrm>
              <a:off x="184847" y="1277761"/>
              <a:ext cx="216900" cy="642000"/>
            </a:xfrm>
            <a:prstGeom prst="chevron">
              <a:avLst>
                <a:gd fmla="val 50000" name="adj"/>
              </a:avLst>
            </a:prstGeom>
            <a:solidFill>
              <a:srgbClr val="434343"/>
            </a:solidFill>
            <a:ln>
              <a:noFill/>
            </a:ln>
          </p:spPr>
          <p:txBody>
            <a:bodyPr anchorCtr="0" anchor="ctr" bIns="91425" lIns="91425" rIns="91425" tIns="91425">
              <a:noAutofit/>
            </a:bodyPr>
            <a:lstStyle/>
            <a:p>
              <a:pPr lvl="0" rtl="0">
                <a:spcBef>
                  <a:spcPts val="0"/>
                </a:spcBef>
                <a:buNone/>
              </a:pPr>
              <a:r>
                <a:t/>
              </a:r>
              <a:endParaRPr/>
            </a:p>
          </p:txBody>
        </p:sp>
        <p:sp>
          <p:nvSpPr>
            <p:cNvPr id="735" name="Shape 735"/>
            <p:cNvSpPr/>
            <p:nvPr/>
          </p:nvSpPr>
          <p:spPr>
            <a:xfrm>
              <a:off x="77850" y="1277761"/>
              <a:ext cx="216900" cy="642000"/>
            </a:xfrm>
            <a:prstGeom prst="chevron">
              <a:avLst>
                <a:gd fmla="val 50000" name="adj"/>
              </a:avLst>
            </a:prstGeom>
            <a:solidFill>
              <a:srgbClr val="E69138"/>
            </a:solidFill>
            <a:ln>
              <a:noFill/>
            </a:ln>
          </p:spPr>
          <p:txBody>
            <a:bodyPr anchorCtr="0" anchor="ctr" bIns="91425" lIns="91425" rIns="91425" tIns="91425">
              <a:noAutofit/>
            </a:bodyPr>
            <a:lstStyle/>
            <a:p>
              <a:pPr lvl="0" rtl="0">
                <a:spcBef>
                  <a:spcPts val="0"/>
                </a:spcBef>
                <a:buNone/>
              </a:pPr>
              <a:r>
                <a:t/>
              </a:r>
              <a:endParaRPr/>
            </a:p>
          </p:txBody>
        </p:sp>
      </p:grpSp>
      <p:sp>
        <p:nvSpPr>
          <p:cNvPr id="736" name="Shape 736"/>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Follow the OS Load Instructions carefully. Raise your hand if you have any questions or get stuck.</a:t>
            </a:r>
          </a:p>
        </p:txBody>
      </p:sp>
      <p:sp>
        <p:nvSpPr>
          <p:cNvPr id="737" name="Shape 737"/>
          <p:cNvSpPr txBox="1"/>
          <p:nvPr>
            <p:ph type="ctrTitle"/>
          </p:nvPr>
        </p:nvSpPr>
        <p:spPr>
          <a:xfrm>
            <a:off x="503587" y="1076559"/>
            <a:ext cx="9112200" cy="1159799"/>
          </a:xfrm>
          <a:prstGeom prst="rect">
            <a:avLst/>
          </a:prstGeom>
        </p:spPr>
        <p:txBody>
          <a:bodyPr anchorCtr="0" anchor="t" bIns="91425" lIns="91425" rIns="91425" tIns="91425">
            <a:noAutofit/>
          </a:bodyPr>
          <a:lstStyle/>
          <a:p>
            <a:pPr lvl="0" rtl="0">
              <a:spcBef>
                <a:spcPts val="0"/>
              </a:spcBef>
              <a:buNone/>
            </a:pPr>
            <a:r>
              <a:rPr lang="en"/>
              <a:t>Install Ubermix on another </a:t>
            </a:r>
          </a:p>
          <a:p>
            <a:pPr lvl="0" rtl="0">
              <a:spcBef>
                <a:spcPts val="0"/>
              </a:spcBef>
              <a:buNone/>
            </a:pPr>
            <a:r>
              <a:rPr lang="en"/>
              <a:t>computer</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1" name="Shape 741"/>
        <p:cNvGrpSpPr/>
        <p:nvPr/>
      </p:nvGrpSpPr>
      <p:grpSpPr>
        <a:xfrm>
          <a:off x="0" y="0"/>
          <a:ext cx="0" cy="0"/>
          <a:chOff x="0" y="0"/>
          <a:chExt cx="0" cy="0"/>
        </a:xfrm>
      </p:grpSpPr>
      <p:sp>
        <p:nvSpPr>
          <p:cNvPr id="742" name="Shape 742"/>
          <p:cNvSpPr txBox="1"/>
          <p:nvPr>
            <p:ph idx="4294967295" type="ctrTitle"/>
          </p:nvPr>
        </p:nvSpPr>
        <p:spPr>
          <a:xfrm>
            <a:off x="116750" y="1271275"/>
            <a:ext cx="4614900" cy="3793500"/>
          </a:xfrm>
          <a:prstGeom prst="rect">
            <a:avLst/>
          </a:prstGeom>
        </p:spPr>
        <p:txBody>
          <a:bodyPr anchorCtr="0" anchor="t" bIns="91425" lIns="91425" rIns="91425" tIns="91425">
            <a:noAutofit/>
          </a:bodyPr>
          <a:lstStyle/>
          <a:p>
            <a:pPr indent="-381000" lvl="0" marL="457200" rtl="0">
              <a:spcBef>
                <a:spcPts val="0"/>
              </a:spcBef>
              <a:buSzPct val="100000"/>
              <a:buAutoNum type="arabicPeriod"/>
            </a:pPr>
            <a:r>
              <a:rPr b="0" lang="en" sz="2400"/>
              <a:t>Make sure the computer is clean and not broken.</a:t>
            </a:r>
          </a:p>
          <a:p>
            <a:pPr indent="-381000" lvl="0" marL="457200" rtl="0">
              <a:spcBef>
                <a:spcPts val="0"/>
              </a:spcBef>
              <a:buSzPct val="100000"/>
              <a:buAutoNum type="arabicPeriod"/>
            </a:pPr>
            <a:r>
              <a:rPr b="0" lang="en" sz="2400"/>
              <a:t>Plug in all the peripherals.</a:t>
            </a:r>
          </a:p>
          <a:p>
            <a:pPr indent="-381000" lvl="0" marL="457200" rtl="0">
              <a:spcBef>
                <a:spcPts val="0"/>
              </a:spcBef>
              <a:buSzPct val="100000"/>
              <a:buAutoNum type="arabicPeriod"/>
            </a:pPr>
            <a:r>
              <a:rPr b="0" lang="en" sz="2400"/>
              <a:t>Plug in the Ubermix USB drive.</a:t>
            </a:r>
          </a:p>
          <a:p>
            <a:pPr indent="-381000" lvl="0" marL="457200" rtl="0">
              <a:spcBef>
                <a:spcPts val="0"/>
              </a:spcBef>
              <a:buSzPct val="100000"/>
              <a:buAutoNum type="arabicPeriod"/>
            </a:pPr>
            <a:r>
              <a:rPr b="0" lang="en" sz="2400"/>
              <a:t>Boot up the computer.</a:t>
            </a:r>
          </a:p>
          <a:p>
            <a:pPr indent="-381000" lvl="0" marL="457200" rtl="0">
              <a:spcBef>
                <a:spcPts val="0"/>
              </a:spcBef>
              <a:buSzPct val="100000"/>
              <a:buAutoNum type="arabicPeriod"/>
            </a:pPr>
            <a:r>
              <a:rPr b="0" lang="en" sz="2400"/>
              <a:t>Wait for the Ubermix installation menu.</a:t>
            </a:r>
          </a:p>
          <a:p>
            <a:pPr indent="-381000" lvl="0" marL="457200" rtl="0">
              <a:spcBef>
                <a:spcPts val="0"/>
              </a:spcBef>
              <a:buSzPct val="100000"/>
              <a:buAutoNum type="arabicPeriod"/>
            </a:pPr>
            <a:r>
              <a:rPr b="0" lang="en" sz="2400"/>
              <a:t>Type “</a:t>
            </a:r>
            <a:r>
              <a:rPr b="0" lang="en" sz="2400">
                <a:solidFill>
                  <a:srgbClr val="FF9900"/>
                </a:solidFill>
              </a:rPr>
              <a:t>1</a:t>
            </a:r>
            <a:r>
              <a:rPr b="0" lang="en" sz="2400"/>
              <a:t>”, then type “</a:t>
            </a:r>
            <a:r>
              <a:rPr b="0" lang="en" sz="2400">
                <a:solidFill>
                  <a:srgbClr val="FF9900"/>
                </a:solidFill>
              </a:rPr>
              <a:t>yes</a:t>
            </a:r>
            <a:r>
              <a:rPr b="0" lang="en" sz="2400"/>
              <a:t>”. </a:t>
            </a:r>
          </a:p>
          <a:p>
            <a:pPr indent="-381000" lvl="0" marL="457200" rtl="0">
              <a:spcBef>
                <a:spcPts val="0"/>
              </a:spcBef>
              <a:buSzPct val="100000"/>
              <a:buAutoNum type="arabicPeriod"/>
            </a:pPr>
            <a:r>
              <a:rPr b="0" lang="en" sz="2400"/>
              <a:t>Wait until the installation program says it is done. </a:t>
            </a:r>
          </a:p>
        </p:txBody>
      </p:sp>
      <p:pic>
        <p:nvPicPr>
          <p:cNvPr id="743" name="Shape 743"/>
          <p:cNvPicPr preferRelativeResize="0"/>
          <p:nvPr/>
        </p:nvPicPr>
        <p:blipFill>
          <a:blip r:embed="rId3">
            <a:alphaModFix/>
          </a:blip>
          <a:stretch>
            <a:fillRect/>
          </a:stretch>
        </p:blipFill>
        <p:spPr>
          <a:xfrm>
            <a:off x="116750" y="462425"/>
            <a:ext cx="782899" cy="782899"/>
          </a:xfrm>
          <a:prstGeom prst="rect">
            <a:avLst/>
          </a:prstGeom>
          <a:noFill/>
          <a:ln>
            <a:noFill/>
          </a:ln>
        </p:spPr>
      </p:pic>
      <p:sp>
        <p:nvSpPr>
          <p:cNvPr id="744" name="Shape 744"/>
          <p:cNvSpPr txBox="1"/>
          <p:nvPr>
            <p:ph idx="4294967295" type="ctrTitle"/>
          </p:nvPr>
        </p:nvSpPr>
        <p:spPr>
          <a:xfrm>
            <a:off x="804275" y="551425"/>
            <a:ext cx="3755399" cy="693899"/>
          </a:xfrm>
          <a:prstGeom prst="rect">
            <a:avLst/>
          </a:prstGeom>
        </p:spPr>
        <p:txBody>
          <a:bodyPr anchorCtr="0" anchor="t" bIns="91425" lIns="91425" rIns="91425" tIns="91425">
            <a:noAutofit/>
          </a:bodyPr>
          <a:lstStyle/>
          <a:p>
            <a:pPr lvl="0" rtl="0">
              <a:spcBef>
                <a:spcPts val="0"/>
              </a:spcBef>
              <a:buNone/>
            </a:pPr>
            <a:r>
              <a:rPr lang="en">
                <a:solidFill>
                  <a:srgbClr val="B45F06"/>
                </a:solidFill>
              </a:rPr>
              <a:t>OS Load Steps</a:t>
            </a:r>
          </a:p>
        </p:txBody>
      </p:sp>
      <p:sp>
        <p:nvSpPr>
          <p:cNvPr id="745" name="Shape 745"/>
          <p:cNvSpPr txBox="1"/>
          <p:nvPr>
            <p:ph idx="4294967295" type="ctrTitle"/>
          </p:nvPr>
        </p:nvSpPr>
        <p:spPr>
          <a:xfrm>
            <a:off x="4731600" y="259450"/>
            <a:ext cx="4381500" cy="4880999"/>
          </a:xfrm>
          <a:prstGeom prst="rect">
            <a:avLst/>
          </a:prstGeom>
        </p:spPr>
        <p:txBody>
          <a:bodyPr anchorCtr="0" anchor="t" bIns="91425" lIns="91425" rIns="91425" tIns="91425">
            <a:noAutofit/>
          </a:bodyPr>
          <a:lstStyle/>
          <a:p>
            <a:pPr indent="-381000" lvl="0" marL="457200" rtl="0">
              <a:spcBef>
                <a:spcPts val="0"/>
              </a:spcBef>
              <a:buSzPct val="100000"/>
              <a:buAutoNum type="arabicPeriod" startAt="8"/>
            </a:pPr>
            <a:r>
              <a:rPr b="0" lang="en" sz="2400"/>
              <a:t>Remove the USB drive and restart the computer.</a:t>
            </a:r>
          </a:p>
          <a:p>
            <a:pPr indent="-381000" lvl="0" marL="457200" rtl="0">
              <a:spcBef>
                <a:spcPts val="0"/>
              </a:spcBef>
              <a:buSzPct val="100000"/>
              <a:buAutoNum type="arabicPeriod" startAt="8"/>
            </a:pPr>
            <a:r>
              <a:rPr b="0" lang="en" sz="2400"/>
              <a:t>Ubermix should start up. Type in the password, which is “</a:t>
            </a:r>
            <a:r>
              <a:rPr b="0" lang="en" sz="2400">
                <a:solidFill>
                  <a:srgbClr val="FF9900"/>
                </a:solidFill>
              </a:rPr>
              <a:t>password</a:t>
            </a:r>
            <a:r>
              <a:rPr b="0" lang="en" sz="2400"/>
              <a:t>”.</a:t>
            </a:r>
          </a:p>
          <a:p>
            <a:pPr indent="-381000" lvl="0" marL="457200" rtl="0">
              <a:spcBef>
                <a:spcPts val="0"/>
              </a:spcBef>
              <a:buSzPct val="100000"/>
              <a:buAutoNum type="arabicPeriod" startAt="8"/>
            </a:pPr>
            <a:r>
              <a:rPr b="0" lang="en" sz="2400"/>
              <a:t>Set time and date.</a:t>
            </a:r>
          </a:p>
          <a:p>
            <a:pPr indent="-381000" lvl="0" marL="457200" rtl="0">
              <a:spcBef>
                <a:spcPts val="0"/>
              </a:spcBef>
              <a:buSzPct val="100000"/>
              <a:buAutoNum type="arabicPeriod" startAt="8"/>
            </a:pPr>
            <a:r>
              <a:rPr b="0" lang="en" sz="2400"/>
              <a:t>Restart the computer once using the Shutdown menu item in the System menu.</a:t>
            </a:r>
          </a:p>
          <a:p>
            <a:pPr indent="-381000" lvl="0" marL="457200" rtl="0">
              <a:spcBef>
                <a:spcPts val="0"/>
              </a:spcBef>
              <a:buSzPct val="100000"/>
              <a:buAutoNum type="arabicPeriod" startAt="8"/>
            </a:pPr>
            <a:r>
              <a:rPr b="0" lang="en" sz="2400"/>
              <a:t>Shutdown the computer using the Shutdown menu item.</a:t>
            </a:r>
          </a:p>
          <a:p>
            <a:pPr indent="-381000" lvl="0" marL="457200" rtl="0">
              <a:spcBef>
                <a:spcPts val="0"/>
              </a:spcBef>
              <a:buSzPct val="100000"/>
              <a:buAutoNum type="arabicPeriod" startAt="8"/>
            </a:pPr>
            <a:r>
              <a:rPr b="0" lang="en" sz="2400"/>
              <a:t>Check the boxes on tracking sheet. Sign and date it.</a:t>
            </a:r>
          </a:p>
        </p:txBody>
      </p:sp>
      <p:cxnSp>
        <p:nvCxnSpPr>
          <p:cNvPr id="746" name="Shape 746"/>
          <p:cNvCxnSpPr/>
          <p:nvPr/>
        </p:nvCxnSpPr>
        <p:spPr>
          <a:xfrm>
            <a:off x="4559750" y="583750"/>
            <a:ext cx="0" cy="4442999"/>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0" name="Shape 750"/>
        <p:cNvGrpSpPr/>
        <p:nvPr/>
      </p:nvGrpSpPr>
      <p:grpSpPr>
        <a:xfrm>
          <a:off x="0" y="0"/>
          <a:ext cx="0" cy="0"/>
          <a:chOff x="0" y="0"/>
          <a:chExt cx="0" cy="0"/>
        </a:xfrm>
      </p:grpSpPr>
      <p:sp>
        <p:nvSpPr>
          <p:cNvPr id="751" name="Shape 751"/>
          <p:cNvSpPr txBox="1"/>
          <p:nvPr>
            <p:ph idx="1" type="subTitle"/>
          </p:nvPr>
        </p:nvSpPr>
        <p:spPr>
          <a:xfrm>
            <a:off x="457200" y="2616400"/>
            <a:ext cx="7817700" cy="1790699"/>
          </a:xfrm>
          <a:prstGeom prst="rect">
            <a:avLst/>
          </a:prstGeom>
        </p:spPr>
        <p:txBody>
          <a:bodyPr anchorCtr="0" anchor="t" bIns="91425" lIns="91425" rIns="91425" tIns="91425">
            <a:noAutofit/>
          </a:bodyPr>
          <a:lstStyle/>
          <a:p>
            <a:pPr lvl="0" rtl="0">
              <a:spcBef>
                <a:spcPts val="0"/>
              </a:spcBef>
              <a:buNone/>
            </a:pPr>
            <a:r>
              <a:rPr lang="en"/>
              <a:t>Let’s take a quick break and then head into the workshop area to refurbish more computers and load the Ubermix OS on them.</a:t>
            </a:r>
          </a:p>
        </p:txBody>
      </p:sp>
      <p:sp>
        <p:nvSpPr>
          <p:cNvPr id="752" name="Shape 752"/>
          <p:cNvSpPr txBox="1"/>
          <p:nvPr>
            <p:ph type="ctrTitle"/>
          </p:nvPr>
        </p:nvSpPr>
        <p:spPr>
          <a:xfrm>
            <a:off x="503587" y="1076559"/>
            <a:ext cx="9112200" cy="1159799"/>
          </a:xfrm>
          <a:prstGeom prst="rect">
            <a:avLst/>
          </a:prstGeom>
        </p:spPr>
        <p:txBody>
          <a:bodyPr anchorCtr="0" anchor="t" bIns="91425" lIns="91425" rIns="91425" tIns="91425">
            <a:noAutofit/>
          </a:bodyPr>
          <a:lstStyle/>
          <a:p>
            <a:pPr lvl="0" rtl="0">
              <a:spcBef>
                <a:spcPts val="0"/>
              </a:spcBef>
              <a:buNone/>
            </a:pPr>
            <a:r>
              <a:rPr lang="en"/>
              <a:t>Workshop:</a:t>
            </a:r>
            <a:br>
              <a:rPr lang="en"/>
            </a:br>
            <a:r>
              <a:rPr lang="en"/>
              <a:t>Triage Plus OS Loading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b="1" lang="en"/>
              <a:t>Data</a:t>
            </a:r>
            <a:r>
              <a:rPr lang="en"/>
              <a:t> is all the bits you send or receive from a computer. </a:t>
            </a:r>
          </a:p>
          <a:p>
            <a:pPr indent="-228600" lvl="0" marL="457200" rtl="0">
              <a:spcBef>
                <a:spcPts val="0"/>
              </a:spcBef>
            </a:pPr>
            <a:r>
              <a:rPr lang="en"/>
              <a:t>A </a:t>
            </a:r>
            <a:r>
              <a:rPr b="1" lang="en"/>
              <a:t>file</a:t>
            </a:r>
            <a:r>
              <a:rPr lang="en"/>
              <a:t> is data you save on the hard drive. It has been turned into bits by the computer.</a:t>
            </a:r>
          </a:p>
        </p:txBody>
      </p:sp>
      <p:sp>
        <p:nvSpPr>
          <p:cNvPr id="84" name="Shape 84"/>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Data is the Bits Your Computer Uses</a:t>
            </a:r>
          </a:p>
        </p:txBody>
      </p:sp>
      <p:pic>
        <p:nvPicPr>
          <p:cNvPr id="85" name="Shape 85"/>
          <p:cNvPicPr preferRelativeResize="0"/>
          <p:nvPr/>
        </p:nvPicPr>
        <p:blipFill>
          <a:blip r:embed="rId3">
            <a:alphaModFix/>
          </a:blip>
          <a:stretch>
            <a:fillRect/>
          </a:stretch>
        </p:blipFill>
        <p:spPr>
          <a:xfrm>
            <a:off x="7179600" y="3254937"/>
            <a:ext cx="1722200" cy="1722200"/>
          </a:xfrm>
          <a:prstGeom prst="rect">
            <a:avLst/>
          </a:prstGeom>
          <a:noFill/>
          <a:ln>
            <a:noFill/>
          </a:ln>
        </p:spPr>
      </p:pic>
      <p:sp>
        <p:nvSpPr>
          <p:cNvPr id="86" name="Shape 86"/>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Humans don’t think in binary code. We use more than 2 numbers and letters.</a:t>
            </a:r>
          </a:p>
          <a:p>
            <a:pPr indent="-228600" lvl="0" marL="457200" rtl="0">
              <a:spcBef>
                <a:spcPts val="0"/>
              </a:spcBef>
            </a:pPr>
            <a:r>
              <a:rPr lang="en"/>
              <a:t>All the information we input to a computer has to be </a:t>
            </a:r>
            <a:r>
              <a:rPr b="1" lang="en"/>
              <a:t>converted</a:t>
            </a:r>
            <a:r>
              <a:rPr lang="en"/>
              <a:t> to binary. This is called </a:t>
            </a:r>
            <a:r>
              <a:rPr b="1" lang="en"/>
              <a:t>encoding</a:t>
            </a:r>
            <a:r>
              <a:rPr lang="en"/>
              <a:t>. </a:t>
            </a:r>
          </a:p>
          <a:p>
            <a:pPr indent="-228600" lvl="0" marL="457200" rtl="0">
              <a:spcBef>
                <a:spcPts val="0"/>
              </a:spcBef>
            </a:pPr>
            <a:r>
              <a:rPr lang="en"/>
              <a:t>Every input a computer receives is encoded into bits. </a:t>
            </a:r>
          </a:p>
        </p:txBody>
      </p:sp>
      <p:sp>
        <p:nvSpPr>
          <p:cNvPr id="92" name="Shape 92"/>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Encoding</a:t>
            </a:r>
          </a:p>
        </p:txBody>
      </p:sp>
      <p:pic>
        <p:nvPicPr>
          <p:cNvPr id="93" name="Shape 93"/>
          <p:cNvPicPr preferRelativeResize="0"/>
          <p:nvPr/>
        </p:nvPicPr>
        <p:blipFill>
          <a:blip r:embed="rId3">
            <a:alphaModFix/>
          </a:blip>
          <a:stretch>
            <a:fillRect/>
          </a:stretch>
        </p:blipFill>
        <p:spPr>
          <a:xfrm>
            <a:off x="6687225" y="3725925"/>
            <a:ext cx="2404825" cy="1352699"/>
          </a:xfrm>
          <a:prstGeom prst="rect">
            <a:avLst/>
          </a:prstGeom>
          <a:noFill/>
          <a:ln>
            <a:noFill/>
          </a:ln>
        </p:spPr>
      </p:pic>
      <p:sp>
        <p:nvSpPr>
          <p:cNvPr id="94" name="Shape 94"/>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The encoded data is </a:t>
            </a:r>
            <a:r>
              <a:rPr b="1" lang="en"/>
              <a:t>processed</a:t>
            </a:r>
            <a:r>
              <a:rPr lang="en"/>
              <a:t> by the CPU.</a:t>
            </a:r>
          </a:p>
          <a:p>
            <a:pPr indent="-228600" lvl="0" marL="457200" rtl="0">
              <a:spcBef>
                <a:spcPts val="0"/>
              </a:spcBef>
            </a:pPr>
            <a:r>
              <a:rPr lang="en"/>
              <a:t>The CPU keeps it in binary until it needs to be output back to a human. </a:t>
            </a:r>
          </a:p>
          <a:p>
            <a:pPr indent="-228600" lvl="0" marL="457200" rtl="0">
              <a:spcBef>
                <a:spcPts val="0"/>
              </a:spcBef>
            </a:pPr>
            <a:r>
              <a:rPr lang="en"/>
              <a:t>When that data is ready to be output, it’s </a:t>
            </a:r>
            <a:r>
              <a:rPr b="1" lang="en"/>
              <a:t>decoded</a:t>
            </a:r>
            <a:r>
              <a:rPr lang="en"/>
              <a:t> back to something a human can read. Then it’s displayed or printed.</a:t>
            </a:r>
          </a:p>
        </p:txBody>
      </p:sp>
      <p:sp>
        <p:nvSpPr>
          <p:cNvPr id="100" name="Shape 100"/>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Decoding</a:t>
            </a:r>
          </a:p>
        </p:txBody>
      </p:sp>
      <p:sp>
        <p:nvSpPr>
          <p:cNvPr id="101" name="Shape 101"/>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48400" y="1200150"/>
            <a:ext cx="8338200" cy="3725699"/>
          </a:xfrm>
          <a:prstGeom prst="rect">
            <a:avLst/>
          </a:prstGeom>
        </p:spPr>
        <p:txBody>
          <a:bodyPr anchorCtr="0" anchor="t" bIns="91425" lIns="91425" rIns="91425" tIns="91425">
            <a:noAutofit/>
          </a:bodyPr>
          <a:lstStyle/>
          <a:p>
            <a:pPr indent="-228600" lvl="0" marL="457200" rtl="0">
              <a:spcBef>
                <a:spcPts val="0"/>
              </a:spcBef>
            </a:pPr>
            <a:r>
              <a:rPr lang="en"/>
              <a:t>Encoding and decoding happens all the time, like when you type a letter on the keyboard.</a:t>
            </a:r>
          </a:p>
          <a:p>
            <a:pPr indent="-228600" lvl="0" marL="457200" rtl="0">
              <a:spcBef>
                <a:spcPts val="0"/>
              </a:spcBef>
            </a:pPr>
            <a:r>
              <a:rPr lang="en"/>
              <a:t>The input is when you press a key. The letter is encoded to binary.</a:t>
            </a:r>
          </a:p>
          <a:p>
            <a:pPr indent="-228600" lvl="0" marL="457200" rtl="0">
              <a:spcBef>
                <a:spcPts val="0"/>
              </a:spcBef>
            </a:pPr>
            <a:r>
              <a:rPr lang="en"/>
              <a:t>The output is when the letter is displayed on the monitor. The letter is decoded from binary back to an alphabet letter.</a:t>
            </a:r>
          </a:p>
        </p:txBody>
      </p:sp>
      <p:sp>
        <p:nvSpPr>
          <p:cNvPr id="107" name="Shape 107"/>
          <p:cNvSpPr txBox="1"/>
          <p:nvPr>
            <p:ph type="title"/>
          </p:nvPr>
        </p:nvSpPr>
        <p:spPr>
          <a:xfrm>
            <a:off x="236025" y="325100"/>
            <a:ext cx="8907900" cy="857400"/>
          </a:xfrm>
          <a:prstGeom prst="rect">
            <a:avLst/>
          </a:prstGeom>
        </p:spPr>
        <p:txBody>
          <a:bodyPr anchorCtr="0" anchor="b" bIns="91425" lIns="91425" rIns="91425" tIns="91425">
            <a:noAutofit/>
          </a:bodyPr>
          <a:lstStyle/>
          <a:p>
            <a:pPr lvl="0" rtl="0">
              <a:spcBef>
                <a:spcPts val="0"/>
              </a:spcBef>
              <a:buNone/>
            </a:pPr>
            <a:r>
              <a:rPr lang="en"/>
              <a:t>When You Type a Letter on the Keyboard...</a:t>
            </a:r>
          </a:p>
        </p:txBody>
      </p:sp>
      <p:sp>
        <p:nvSpPr>
          <p:cNvPr id="108" name="Shape 108"/>
          <p:cNvSpPr/>
          <p:nvPr/>
        </p:nvSpPr>
        <p:spPr>
          <a:xfrm>
            <a:off x="8640450" y="835950"/>
            <a:ext cx="291599" cy="3902399"/>
          </a:xfrm>
          <a:prstGeom prst="rect">
            <a:avLst/>
          </a:prstGeom>
          <a:solidFill>
            <a:srgbClr val="FF0000"/>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