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45"/>
  </p:notesMasterIdLst>
  <p:sldIdLst>
    <p:sldId id="256" r:id="rId2"/>
    <p:sldId id="535" r:id="rId3"/>
    <p:sldId id="536" r:id="rId4"/>
    <p:sldId id="537" r:id="rId5"/>
    <p:sldId id="538" r:id="rId6"/>
    <p:sldId id="539" r:id="rId7"/>
    <p:sldId id="540" r:id="rId8"/>
    <p:sldId id="541" r:id="rId9"/>
    <p:sldId id="542" r:id="rId10"/>
    <p:sldId id="543" r:id="rId11"/>
    <p:sldId id="544" r:id="rId12"/>
    <p:sldId id="545" r:id="rId13"/>
    <p:sldId id="546" r:id="rId14"/>
    <p:sldId id="547" r:id="rId15"/>
    <p:sldId id="548" r:id="rId16"/>
    <p:sldId id="549" r:id="rId17"/>
    <p:sldId id="550" r:id="rId18"/>
    <p:sldId id="551" r:id="rId19"/>
    <p:sldId id="552" r:id="rId20"/>
    <p:sldId id="553" r:id="rId21"/>
    <p:sldId id="554" r:id="rId22"/>
    <p:sldId id="555" r:id="rId23"/>
    <p:sldId id="556" r:id="rId24"/>
    <p:sldId id="557" r:id="rId25"/>
    <p:sldId id="558" r:id="rId26"/>
    <p:sldId id="559" r:id="rId27"/>
    <p:sldId id="560" r:id="rId28"/>
    <p:sldId id="561" r:id="rId29"/>
    <p:sldId id="562" r:id="rId30"/>
    <p:sldId id="563" r:id="rId31"/>
    <p:sldId id="564" r:id="rId32"/>
    <p:sldId id="565" r:id="rId33"/>
    <p:sldId id="566" r:id="rId34"/>
    <p:sldId id="567" r:id="rId35"/>
    <p:sldId id="568" r:id="rId36"/>
    <p:sldId id="569" r:id="rId37"/>
    <p:sldId id="570" r:id="rId38"/>
    <p:sldId id="571" r:id="rId39"/>
    <p:sldId id="572" r:id="rId40"/>
    <p:sldId id="573" r:id="rId41"/>
    <p:sldId id="574" r:id="rId42"/>
    <p:sldId id="575" r:id="rId43"/>
    <p:sldId id="576"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68" autoAdjust="0"/>
    <p:restoredTop sz="90603" autoAdjust="0"/>
  </p:normalViewPr>
  <p:slideViewPr>
    <p:cSldViewPr>
      <p:cViewPr>
        <p:scale>
          <a:sx n="80" d="100"/>
          <a:sy n="80" d="100"/>
        </p:scale>
        <p:origin x="-624" y="-432"/>
      </p:cViewPr>
      <p:guideLst>
        <p:guide orient="horz" pos="1008"/>
        <p:guide pos="288"/>
        <p:guide pos="5424"/>
        <p:guide pos="30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25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55E7B7C3-1AA1-4051-9F57-4061A42424A6}" type="datetimeFigureOut">
              <a:rPr lang="en-US"/>
              <a:pPr>
                <a:defRPr/>
              </a:pPr>
              <a:t>11/9/2012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CA67E0AA-BC9B-4C49-8615-2B612821B26B}" type="slidenum">
              <a:rPr lang="en-US"/>
              <a:pPr>
                <a:defRPr/>
              </a:pPr>
              <a:t>‹#›</a:t>
            </a:fld>
            <a:endParaRPr lang="en-US"/>
          </a:p>
        </p:txBody>
      </p:sp>
    </p:spTree>
    <p:extLst>
      <p:ext uri="{BB962C8B-B14F-4D97-AF65-F5344CB8AC3E}">
        <p14:creationId xmlns:p14="http://schemas.microsoft.com/office/powerpoint/2010/main" val="3288470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DF79BC-A29A-4233-94BE-DB8C16CA875F}" type="slidenum">
              <a:rPr lang="en-US" smtClean="0">
                <a:ea typeface="ＭＳ Ｐゴシック" charset="-128"/>
                <a:cs typeface="ＭＳ Ｐゴシック" charset="-128"/>
              </a:rPr>
              <a:pPr/>
              <a:t>1</a:t>
            </a:fld>
            <a:endParaRPr lang="en-US" smtClean="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a:t>
            </a:fld>
            <a:endParaRPr lang="en-US" smtClean="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a:t>
            </a:fld>
            <a:endParaRPr lang="en-US" smtClean="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a:t>
            </a:fld>
            <a:endParaRPr lang="en-US" smtClean="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a:t>
            </a:fld>
            <a:endParaRPr lang="en-US" smtClean="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a:t>
            </a:fld>
            <a:endParaRPr lang="en-US" smtClean="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a:t>
            </a:fld>
            <a:endParaRPr lang="en-US" smtClean="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a:t>
            </a:fld>
            <a:endParaRPr lang="en-US" smtClean="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a:t>
            </a:fld>
            <a:endParaRPr lang="en-US" smtClean="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a:t>
            </a:fld>
            <a:endParaRPr lang="en-US" smtClean="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19</a:t>
            </a:fld>
            <a:endParaRPr lang="en-US"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a:t>
            </a:fld>
            <a:endParaRPr lang="en-US"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20</a:t>
            </a:fld>
            <a:endParaRPr lang="en-US" smtClean="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21</a:t>
            </a:fld>
            <a:endParaRPr lang="en-US" smtClean="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22</a:t>
            </a:fld>
            <a:endParaRPr lang="en-US" smtClean="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23</a:t>
            </a:fld>
            <a:endParaRPr lang="en-US" smtClean="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24</a:t>
            </a:fld>
            <a:endParaRPr lang="en-US" smtClean="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25</a:t>
            </a:fld>
            <a:endParaRPr lang="en-US" smtClean="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26</a:t>
            </a:fld>
            <a:endParaRPr lang="en-US" smtClean="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27</a:t>
            </a:fld>
            <a:endParaRPr lang="en-US" smtClean="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28</a:t>
            </a:fld>
            <a:endParaRPr lang="en-US" smtClean="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29</a:t>
            </a:fld>
            <a:endParaRPr lang="en-US"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a:t>
            </a:fld>
            <a:endParaRPr lang="en-US" smtClean="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30</a:t>
            </a:fld>
            <a:endParaRPr lang="en-US" smtClean="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31</a:t>
            </a:fld>
            <a:endParaRPr lang="en-US" smtClean="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32</a:t>
            </a:fld>
            <a:endParaRPr lang="en-US" smtClean="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33</a:t>
            </a:fld>
            <a:endParaRPr lang="en-US" smtClean="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34</a:t>
            </a:fld>
            <a:endParaRPr lang="en-US" smtClean="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35</a:t>
            </a:fld>
            <a:endParaRPr lang="en-US" smtClean="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36</a:t>
            </a:fld>
            <a:endParaRPr lang="en-US" smtClean="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Take Note: </a:t>
            </a:r>
            <a:r>
              <a:rPr lang="en-US" sz="1200" dirty="0" smtClean="0"/>
              <a:t>Once the main document has been set up, you can format at the beginning of the mail merge process.</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37</a:t>
            </a:fld>
            <a:endParaRPr lang="en-US" smtClean="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38</a:t>
            </a:fld>
            <a:endParaRPr lang="en-US" smtClean="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39</a:t>
            </a:fld>
            <a:endParaRPr lang="en-US" smtClean="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a:t>
            </a:fld>
            <a:endParaRPr lang="en-US" smtClean="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40</a:t>
            </a:fld>
            <a:endParaRPr lang="en-US" smtClean="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41</a:t>
            </a:fld>
            <a:endParaRPr lang="en-US" smtClean="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Troubleshooting: </a:t>
            </a:r>
            <a:r>
              <a:rPr lang="en-US" sz="1200" dirty="0" smtClean="0"/>
              <a:t>A document must be opened in Word for the mail merge commands to be available.</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42</a:t>
            </a:fld>
            <a:endParaRPr lang="en-US" smtClean="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43</a:t>
            </a:fld>
            <a:endParaRPr lang="en-US" smtClean="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a:t>
            </a:fld>
            <a:endParaRPr lang="en-US" smtClean="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a:t>
            </a:fld>
            <a:endParaRPr lang="en-US" smtClean="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a:t>
            </a:fld>
            <a:endParaRPr lang="en-US" smtClean="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a:t>
            </a:fld>
            <a:endParaRPr lang="en-US" smtClean="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a:t>
            </a:fld>
            <a:endParaRPr lang="en-US" smtClean="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60A7FE5-1540-4DEE-8F3D-FD5D1915A611}" type="datetimeFigureOut">
              <a:rPr lang="en-US"/>
              <a:pPr>
                <a:defRPr/>
              </a:pPr>
              <a:t>11/9/2012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6E24F0-B97B-4F67-9910-249435EF80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5AE0D6A-C4C7-429D-BFAD-02B61FBBD779}" type="datetimeFigureOut">
              <a:rPr lang="en-US"/>
              <a:pPr>
                <a:defRPr/>
              </a:pPr>
              <a:t>11/9/2012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7D9CD3-34EE-43B7-8A32-DC089D8AD8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11D92F2-14CB-40CD-8FC9-C83C355EC19A}" type="datetimeFigureOut">
              <a:rPr lang="en-US"/>
              <a:pPr>
                <a:defRPr/>
              </a:pPr>
              <a:t>11/9/2012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FA4201-4EFC-4F15-9238-607605412DB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85A2F9A2-2681-489D-8D88-15BFBF18BB91}" type="datetimeFigureOut">
              <a:rPr lang="en-US"/>
              <a:pPr>
                <a:defRPr/>
              </a:pPr>
              <a:t>11/9/2012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7D00B8-6425-474D-8F5E-A3B2A80FF5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E468463-6791-4936-B6C0-DCD80232F74D}" type="datetimeFigureOut">
              <a:rPr lang="en-US"/>
              <a:pPr>
                <a:defRPr/>
              </a:pPr>
              <a:t>11/9/2012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8061AA-D9F5-449F-B8F3-5E4B814C31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3F68023-3EA0-4992-99A3-3D90EA77CBC6}" type="datetimeFigureOut">
              <a:rPr lang="en-US"/>
              <a:pPr>
                <a:defRPr/>
              </a:pPr>
              <a:t>11/9/2012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2E038A-DDC2-41D0-A0EA-1B90D76B7B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393C7A2-DF74-45B7-9365-A23842EAF93A}" type="datetimeFigureOut">
              <a:rPr lang="en-US"/>
              <a:pPr>
                <a:defRPr/>
              </a:pPr>
              <a:t>11/9/2012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3B8CB1-9864-4B0C-B9C4-014E41D943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F9C73B1-F3F0-4C33-B9F3-6C641CE001AC}" type="datetimeFigureOut">
              <a:rPr lang="en-US"/>
              <a:pPr>
                <a:defRPr/>
              </a:pPr>
              <a:t>11/9/2012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2F234F-8D55-41ED-A44D-EDCCEAF39F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67F6692-C048-4EBA-8E61-F9A1E9269DD3}" type="datetimeFigureOut">
              <a:rPr lang="en-US"/>
              <a:pPr>
                <a:defRPr/>
              </a:pPr>
              <a:t>11/9/2012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26971B-25C9-47E5-80F4-C3CBB60D247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2BC27A2-BE80-4A11-A665-77691B06294E}" type="datetimeFigureOut">
              <a:rPr lang="en-US"/>
              <a:pPr>
                <a:defRPr/>
              </a:pPr>
              <a:t>11/9/2012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2A8E0D-BDA3-4278-ACBA-F8D4E57BBA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FC5939-55D2-4346-AAD1-8B182337F7DF}" type="datetimeFigureOut">
              <a:rPr lang="en-US"/>
              <a:pPr>
                <a:defRPr/>
              </a:pPr>
              <a:t>11/9/2012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B7867F-1341-415F-93E1-BC4104DA63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4591D5C-BD2C-440D-B5DD-87E455141190}" type="datetimeFigureOut">
              <a:rPr lang="en-US"/>
              <a:pPr>
                <a:defRPr/>
              </a:pPr>
              <a:t>11/9/2012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10D994-A814-4EAE-901C-9B1CA92FC8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30" name="Straight Connector 7"/>
          <p:cNvCxnSpPr>
            <a:cxnSpLocks noChangeShapeType="1"/>
          </p:cNvCxnSpPr>
          <p:nvPr/>
        </p:nvCxnSpPr>
        <p:spPr bwMode="auto">
          <a:xfrm>
            <a:off x="533400" y="1447800"/>
            <a:ext cx="8077200" cy="1588"/>
          </a:xfrm>
          <a:prstGeom prst="line">
            <a:avLst/>
          </a:prstGeom>
          <a:noFill/>
          <a:ln w="57150">
            <a:solidFill>
              <a:srgbClr val="000080"/>
            </a:solidFill>
            <a:round/>
            <a:headEnd/>
            <a:tailE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ea typeface="+mn-ea"/>
                <a:cs typeface="+mn-cs"/>
              </a:defRPr>
            </a:lvl1pPr>
          </a:lstStyle>
          <a:p>
            <a:pPr>
              <a:defRPr/>
            </a:pPr>
            <a:fld id="{D70529FF-6A4C-4583-8698-85B45217EEC7}" type="datetimeFigureOut">
              <a:rPr lang="en-US"/>
              <a:pPr>
                <a:defRPr/>
              </a:pPr>
              <a:t>11/9/2012</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mn-ea"/>
                <a:cs typeface="+mn-cs"/>
              </a:defRPr>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mn-ea"/>
                <a:cs typeface="+mn-cs"/>
              </a:defRPr>
            </a:lvl1pPr>
          </a:lstStyle>
          <a:p>
            <a:pPr>
              <a:defRPr/>
            </a:pPr>
            <a:fld id="{82A9F5A3-6675-4BB0-882C-C79FCC76E2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2" r:id="rId1"/>
    <p:sldLayoutId id="2147484061" r:id="rId2"/>
    <p:sldLayoutId id="2147484060" r:id="rId3"/>
    <p:sldLayoutId id="2147484059" r:id="rId4"/>
    <p:sldLayoutId id="2147484058" r:id="rId5"/>
    <p:sldLayoutId id="2147484057" r:id="rId6"/>
    <p:sldLayoutId id="2147484056" r:id="rId7"/>
    <p:sldLayoutId id="2147484055" r:id="rId8"/>
    <p:sldLayoutId id="2147484054" r:id="rId9"/>
    <p:sldLayoutId id="2147484053" r:id="rId10"/>
    <p:sldLayoutId id="2147484052" r:id="rId11"/>
    <p:sldLayoutId id="2147484051" r:id="rId12"/>
  </p:sldLayoutIdLst>
  <p:txStyles>
    <p:titleStyle>
      <a:lvl1pPr algn="l" rtl="0" fontAlgn="base">
        <a:spcBef>
          <a:spcPct val="0"/>
        </a:spcBef>
        <a:spcAft>
          <a:spcPct val="0"/>
        </a:spcAft>
        <a:defRPr sz="3200">
          <a:solidFill>
            <a:srgbClr val="0000CC"/>
          </a:solidFill>
          <a:effectLst>
            <a:outerShdw blurRad="38100" dist="38100" dir="2700000" algn="tl">
              <a:srgbClr val="000000"/>
            </a:outerShdw>
          </a:effectLst>
          <a:latin typeface="+mj-lt"/>
          <a:ea typeface="ＭＳ Ｐゴシック" charset="-128"/>
          <a:cs typeface="ＭＳ Ｐゴシック" charset="-128"/>
        </a:defRPr>
      </a:lvl1pPr>
      <a:lvl2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2pPr>
      <a:lvl3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3pPr>
      <a:lvl4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4pPr>
      <a:lvl5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fontAlgn="base">
        <a:spcBef>
          <a:spcPct val="20000"/>
        </a:spcBef>
        <a:spcAft>
          <a:spcPct val="0"/>
        </a:spcAft>
        <a:buClr>
          <a:srgbClr val="0000CC"/>
        </a:buClr>
        <a:buChar char="•"/>
        <a:defRPr sz="3200">
          <a:solidFill>
            <a:schemeClr val="tx1"/>
          </a:solidFill>
          <a:latin typeface="+mn-lt"/>
          <a:ea typeface="ＭＳ Ｐゴシック" charset="-128"/>
          <a:cs typeface="ＭＳ Ｐゴシック" charset="-128"/>
        </a:defRPr>
      </a:lvl1pPr>
      <a:lvl2pPr marL="742950" indent="-285750" algn="l" rtl="0" fontAlgn="base">
        <a:spcBef>
          <a:spcPct val="20000"/>
        </a:spcBef>
        <a:spcAft>
          <a:spcPct val="0"/>
        </a:spcAft>
        <a:buClr>
          <a:srgbClr val="0000CC"/>
        </a:buClr>
        <a:buChar char="–"/>
        <a:defRPr sz="3000">
          <a:solidFill>
            <a:schemeClr val="tx1"/>
          </a:solidFill>
          <a:latin typeface="+mn-lt"/>
          <a:ea typeface="ＭＳ Ｐゴシック" charset="-128"/>
        </a:defRPr>
      </a:lvl2pPr>
      <a:lvl3pPr marL="1143000" indent="-228600" algn="l" rtl="0" fontAlgn="base">
        <a:spcBef>
          <a:spcPct val="20000"/>
        </a:spcBef>
        <a:spcAft>
          <a:spcPct val="0"/>
        </a:spcAft>
        <a:buClr>
          <a:schemeClr val="tx1"/>
        </a:buClr>
        <a:buChar char="•"/>
        <a:defRPr sz="2800">
          <a:solidFill>
            <a:schemeClr val="tx1"/>
          </a:solidFill>
          <a:latin typeface="+mn-lt"/>
          <a:ea typeface="ＭＳ Ｐゴシック" charset="-128"/>
        </a:defRPr>
      </a:lvl3pPr>
      <a:lvl4pPr marL="1600200" indent="-228600" algn="l" rtl="0" fontAlgn="base">
        <a:spcBef>
          <a:spcPct val="20000"/>
        </a:spcBef>
        <a:spcAft>
          <a:spcPct val="0"/>
        </a:spcAft>
        <a:buChar char="–"/>
        <a:defRPr sz="2000" b="1">
          <a:solidFill>
            <a:schemeClr val="tx1"/>
          </a:solidFill>
          <a:latin typeface="+mn-lt"/>
          <a:ea typeface="ＭＳ Ｐゴシック" charset="-128"/>
        </a:defRPr>
      </a:lvl4pPr>
      <a:lvl5pPr marL="2057400" indent="-228600" algn="l" rtl="0" fontAlgn="base">
        <a:spcBef>
          <a:spcPct val="20000"/>
        </a:spcBef>
        <a:spcAft>
          <a:spcPct val="0"/>
        </a:spcAft>
        <a:buChar char="»"/>
        <a:defRPr sz="2000" b="1">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idx="4294967295"/>
          </p:nvPr>
        </p:nvSpPr>
        <p:spPr>
          <a:xfrm>
            <a:off x="0" y="2286000"/>
            <a:ext cx="8534400" cy="898525"/>
          </a:xfrm>
        </p:spPr>
        <p:txBody>
          <a:bodyPr lIns="45720" rIns="45720">
            <a:normAutofit fontScale="90000"/>
          </a:bodyPr>
          <a:lstStyle/>
          <a:p>
            <a:pPr algn="r">
              <a:defRPr/>
            </a:pPr>
            <a:r>
              <a:rPr lang="en-US" sz="4200" dirty="0" smtClean="0">
                <a:ea typeface="+mj-ea"/>
                <a:cs typeface="+mj-cs"/>
              </a:rPr>
              <a:t>Performing </a:t>
            </a:r>
            <a:br>
              <a:rPr lang="en-US" sz="4200" dirty="0" smtClean="0">
                <a:ea typeface="+mj-ea"/>
                <a:cs typeface="+mj-cs"/>
              </a:rPr>
            </a:br>
            <a:r>
              <a:rPr lang="en-US" sz="4200" dirty="0" smtClean="0">
                <a:ea typeface="+mj-ea"/>
                <a:cs typeface="+mj-cs"/>
              </a:rPr>
              <a:t>Mail Merges</a:t>
            </a:r>
          </a:p>
        </p:txBody>
      </p:sp>
      <p:sp>
        <p:nvSpPr>
          <p:cNvPr id="15366" name="Subtitle 2"/>
          <p:cNvSpPr>
            <a:spLocks noGrp="1"/>
          </p:cNvSpPr>
          <p:nvPr>
            <p:ph type="body" idx="1"/>
          </p:nvPr>
        </p:nvSpPr>
        <p:spPr>
          <a:xfrm>
            <a:off x="304800" y="3124200"/>
            <a:ext cx="8183563" cy="1066800"/>
          </a:xfrm>
        </p:spPr>
        <p:txBody>
          <a:bodyPr lIns="182880" tIns="0"/>
          <a:lstStyle/>
          <a:p>
            <a:pPr marL="36513" indent="0" algn="r">
              <a:spcBef>
                <a:spcPct val="0"/>
              </a:spcBef>
              <a:buFontTx/>
              <a:buNone/>
            </a:pPr>
            <a:r>
              <a:rPr lang="en-US" sz="2800" dirty="0" smtClean="0"/>
              <a:t>Lesson 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a:t>
            </a:r>
            <a:r>
              <a:rPr lang="en-US" sz="2400" b="1" u="sng" dirty="0" smtClean="0"/>
              <a:t>2</a:t>
            </a:r>
            <a:endParaRPr lang="en-US" sz="2400" b="1" u="sng" dirty="0"/>
          </a:p>
          <a:p>
            <a:pPr marL="457200" indent="-457200">
              <a:buFont typeface="+mj-lt"/>
              <a:buAutoNum type="arabicPeriod"/>
            </a:pPr>
            <a:r>
              <a:rPr lang="en-US" sz="2400" dirty="0" smtClean="0"/>
              <a:t>This </a:t>
            </a:r>
            <a:r>
              <a:rPr lang="en-US" sz="2400" dirty="0"/>
              <a:t>step contains three options </a:t>
            </a:r>
            <a:r>
              <a:rPr lang="en-US" sz="2400" dirty="0" smtClean="0"/>
              <a:t/>
            </a:r>
            <a:br>
              <a:rPr lang="en-US" sz="2400" dirty="0" smtClean="0"/>
            </a:br>
            <a:r>
              <a:rPr lang="en-US" sz="2400" dirty="0" smtClean="0"/>
              <a:t>on </a:t>
            </a:r>
            <a:r>
              <a:rPr lang="en-US" sz="2400" dirty="0"/>
              <a:t>setting up the letter. You will </a:t>
            </a:r>
            <a:r>
              <a:rPr lang="en-US" sz="2400" dirty="0" smtClean="0"/>
              <a:t/>
            </a:r>
            <a:br>
              <a:rPr lang="en-US" sz="2400" dirty="0" smtClean="0"/>
            </a:br>
            <a:r>
              <a:rPr lang="en-US" sz="2400" dirty="0" smtClean="0"/>
              <a:t>open </a:t>
            </a:r>
            <a:r>
              <a:rPr lang="en-US" sz="2400" dirty="0"/>
              <a:t>an existing document in </a:t>
            </a:r>
            <a:r>
              <a:rPr lang="en-US" sz="2400" dirty="0" smtClean="0"/>
              <a:t/>
            </a:r>
            <a:br>
              <a:rPr lang="en-US" sz="2400" dirty="0" smtClean="0"/>
            </a:br>
            <a:r>
              <a:rPr lang="en-US" sz="2400" dirty="0" smtClean="0"/>
              <a:t>the </a:t>
            </a:r>
            <a:r>
              <a:rPr lang="en-US" sz="2400" dirty="0"/>
              <a:t>lesson folder. Below the </a:t>
            </a:r>
            <a:r>
              <a:rPr lang="en-US" sz="2400" dirty="0" smtClean="0"/>
              <a:t/>
            </a:r>
            <a:br>
              <a:rPr lang="en-US" sz="2400" dirty="0" smtClean="0"/>
            </a:br>
            <a:r>
              <a:rPr lang="en-US" sz="2400" dirty="0" smtClean="0"/>
              <a:t>section </a:t>
            </a:r>
            <a:r>
              <a:rPr lang="en-US" sz="2400" i="1" dirty="0"/>
              <a:t>Select starting </a:t>
            </a:r>
            <a:r>
              <a:rPr lang="en-US" sz="2400" i="1" dirty="0" smtClean="0"/>
              <a:t/>
            </a:r>
            <a:br>
              <a:rPr lang="en-US" sz="2400" i="1" dirty="0" smtClean="0"/>
            </a:br>
            <a:r>
              <a:rPr lang="en-US" sz="2400" i="1" dirty="0" smtClean="0"/>
              <a:t>document</a:t>
            </a:r>
            <a:r>
              <a:rPr lang="en-US" sz="2400" dirty="0"/>
              <a:t>, click the radio button </a:t>
            </a:r>
            <a:r>
              <a:rPr lang="en-US" sz="2400" dirty="0" smtClean="0"/>
              <a:t/>
            </a:r>
            <a:br>
              <a:rPr lang="en-US" sz="2400" dirty="0" smtClean="0"/>
            </a:br>
            <a:r>
              <a:rPr lang="en-US" sz="2400" b="1" dirty="0" smtClean="0"/>
              <a:t>Start </a:t>
            </a:r>
            <a:r>
              <a:rPr lang="en-US" sz="2400" b="1" dirty="0"/>
              <a:t>from existing</a:t>
            </a:r>
            <a:r>
              <a:rPr lang="en-US" sz="2400" dirty="0"/>
              <a:t> </a:t>
            </a:r>
            <a:r>
              <a:rPr lang="en-US" sz="2400" b="1" dirty="0"/>
              <a:t>document</a:t>
            </a:r>
            <a:r>
              <a:rPr lang="en-US" sz="2400" dirty="0"/>
              <a:t>. </a:t>
            </a:r>
            <a:r>
              <a:rPr lang="en-US" sz="2400" dirty="0" smtClean="0"/>
              <a:t/>
            </a:r>
            <a:br>
              <a:rPr lang="en-US" sz="2400" dirty="0" smtClean="0"/>
            </a:br>
            <a:r>
              <a:rPr lang="en-US" sz="2400" dirty="0" smtClean="0"/>
              <a:t>Below </a:t>
            </a:r>
            <a:r>
              <a:rPr lang="en-US" sz="2400" dirty="0"/>
              <a:t>the section, </a:t>
            </a:r>
            <a:r>
              <a:rPr lang="en-US" sz="2400" i="1" dirty="0"/>
              <a:t>Start from </a:t>
            </a:r>
            <a:r>
              <a:rPr lang="en-US" sz="2400" i="1" dirty="0" smtClean="0"/>
              <a:t/>
            </a:r>
            <a:br>
              <a:rPr lang="en-US" sz="2400" i="1" dirty="0" smtClean="0"/>
            </a:br>
            <a:r>
              <a:rPr lang="en-US" sz="2400" i="1" dirty="0" smtClean="0"/>
              <a:t>existing</a:t>
            </a:r>
            <a:r>
              <a:rPr lang="en-US" sz="2400" dirty="0"/>
              <a:t>, click the </a:t>
            </a:r>
            <a:r>
              <a:rPr lang="en-US" sz="2400" b="1" dirty="0"/>
              <a:t>Open</a:t>
            </a:r>
            <a:r>
              <a:rPr lang="en-US" sz="2400" dirty="0"/>
              <a:t> button </a:t>
            </a:r>
            <a:r>
              <a:rPr lang="en-US" sz="2400" dirty="0" smtClean="0"/>
              <a:t/>
            </a:r>
            <a:br>
              <a:rPr lang="en-US" sz="2400" dirty="0" smtClean="0"/>
            </a:br>
            <a:r>
              <a:rPr lang="en-US" sz="2400" dirty="0" smtClean="0"/>
              <a:t>as </a:t>
            </a:r>
            <a:r>
              <a:rPr lang="en-US" sz="2400" dirty="0"/>
              <a:t>shown </a:t>
            </a:r>
            <a:r>
              <a:rPr lang="en-US" sz="2400" dirty="0" smtClean="0"/>
              <a:t>at right. </a:t>
            </a:r>
            <a:endParaRPr lang="en-US" sz="2400" dirty="0"/>
          </a:p>
        </p:txBody>
      </p:sp>
      <p:pic>
        <p:nvPicPr>
          <p:cNvPr id="2" name="Picture 1" descr="11.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083" y="1700809"/>
            <a:ext cx="3338612" cy="4202151"/>
          </a:xfrm>
          <a:prstGeom prst="rect">
            <a:avLst/>
          </a:prstGeom>
        </p:spPr>
      </p:pic>
    </p:spTree>
    <p:extLst>
      <p:ext uri="{BB962C8B-B14F-4D97-AF65-F5344CB8AC3E}">
        <p14:creationId xmlns:p14="http://schemas.microsoft.com/office/powerpoint/2010/main" val="149669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a:t>
            </a:r>
            <a:r>
              <a:rPr lang="en-US" sz="2400" b="1" u="sng" dirty="0" smtClean="0"/>
              <a:t>2</a:t>
            </a:r>
            <a:endParaRPr lang="en-US" sz="2400" b="1" u="sng" dirty="0"/>
          </a:p>
          <a:p>
            <a:pPr marL="457200" indent="-457200">
              <a:buFont typeface="+mj-lt"/>
              <a:buAutoNum type="arabicPeriod" startAt="2"/>
            </a:pPr>
            <a:r>
              <a:rPr lang="en-US" sz="2400" dirty="0" smtClean="0"/>
              <a:t>The </a:t>
            </a:r>
            <a:r>
              <a:rPr lang="en-US" sz="2400" dirty="0"/>
              <a:t>Open dialog box displays. Use the scroll bar to locate your USB flash drive and open data files from your lesson folder. Select the </a:t>
            </a:r>
            <a:r>
              <a:rPr lang="en-US" sz="2400" b="1" i="1" dirty="0"/>
              <a:t>scholarship</a:t>
            </a:r>
            <a:r>
              <a:rPr lang="en-US" sz="2400" dirty="0"/>
              <a:t> document and double-click to open it or click the </a:t>
            </a:r>
            <a:r>
              <a:rPr lang="en-US" sz="2400" b="1" dirty="0"/>
              <a:t>Open</a:t>
            </a:r>
            <a:r>
              <a:rPr lang="en-US" sz="2400" dirty="0"/>
              <a:t> button. The document is inserted in the document screen.</a:t>
            </a:r>
          </a:p>
          <a:p>
            <a:pPr marL="457200" indent="-457200">
              <a:buFont typeface="+mj-lt"/>
              <a:buAutoNum type="arabicPeriod" startAt="2"/>
            </a:pPr>
            <a:r>
              <a:rPr lang="en-US" sz="2400" dirty="0" smtClean="0"/>
              <a:t>At </a:t>
            </a:r>
            <a:r>
              <a:rPr lang="en-US" sz="2400" dirty="0"/>
              <a:t>the bottom of the Mail Merge pane, click the link, </a:t>
            </a:r>
            <a:r>
              <a:rPr lang="en-US" sz="2400" b="1" dirty="0"/>
              <a:t>Next: Select recipients</a:t>
            </a:r>
            <a:r>
              <a:rPr lang="en-US" sz="2400" dirty="0" smtClean="0"/>
              <a:t>.</a:t>
            </a:r>
            <a:endParaRPr lang="en-US" sz="2400" dirty="0"/>
          </a:p>
        </p:txBody>
      </p:sp>
    </p:spTree>
    <p:extLst>
      <p:ext uri="{BB962C8B-B14F-4D97-AF65-F5344CB8AC3E}">
        <p14:creationId xmlns:p14="http://schemas.microsoft.com/office/powerpoint/2010/main" val="115879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a:t>
            </a:r>
            <a:r>
              <a:rPr lang="en-US" sz="2400" b="1" u="sng" dirty="0" smtClean="0"/>
              <a:t>3</a:t>
            </a:r>
            <a:endParaRPr lang="en-US" sz="2400" b="1" u="sng" dirty="0"/>
          </a:p>
          <a:p>
            <a:pPr marL="457200" indent="-457200">
              <a:buFont typeface="+mj-lt"/>
              <a:buAutoNum type="arabicPeriod"/>
            </a:pPr>
            <a:r>
              <a:rPr lang="en-US" sz="2400" dirty="0" smtClean="0"/>
              <a:t>Under </a:t>
            </a:r>
            <a:r>
              <a:rPr lang="en-US" sz="2400" dirty="0"/>
              <a:t>the </a:t>
            </a:r>
            <a:r>
              <a:rPr lang="en-US" sz="2400" i="1" dirty="0"/>
              <a:t>Select recipients</a:t>
            </a:r>
            <a:r>
              <a:rPr lang="en-US" sz="2400" dirty="0"/>
              <a:t> </a:t>
            </a:r>
            <a:r>
              <a:rPr lang="en-US" sz="2400" dirty="0" smtClean="0"/>
              <a:t/>
            </a:r>
            <a:br>
              <a:rPr lang="en-US" sz="2400" dirty="0" smtClean="0"/>
            </a:br>
            <a:r>
              <a:rPr lang="en-US" sz="2400" dirty="0" smtClean="0"/>
              <a:t>section (right) </a:t>
            </a:r>
            <a:r>
              <a:rPr lang="en-US" sz="2400" dirty="0"/>
              <a:t>you will use the </a:t>
            </a:r>
            <a:r>
              <a:rPr lang="en-US" sz="2400" dirty="0" smtClean="0"/>
              <a:t/>
            </a:r>
            <a:br>
              <a:rPr lang="en-US" sz="2400" dirty="0" smtClean="0"/>
            </a:br>
            <a:r>
              <a:rPr lang="en-US" sz="2400" dirty="0" smtClean="0"/>
              <a:t>default </a:t>
            </a:r>
            <a:r>
              <a:rPr lang="en-US" sz="2400" dirty="0"/>
              <a:t>setting, </a:t>
            </a:r>
            <a:r>
              <a:rPr lang="en-US" sz="2400" b="1" dirty="0"/>
              <a:t>Use an existing </a:t>
            </a:r>
            <a:r>
              <a:rPr lang="en-US" sz="2400" b="1" dirty="0" smtClean="0"/>
              <a:t/>
            </a:r>
            <a:br>
              <a:rPr lang="en-US" sz="2400" b="1" dirty="0" smtClean="0"/>
            </a:br>
            <a:r>
              <a:rPr lang="en-US" sz="2400" b="1" dirty="0" smtClean="0"/>
              <a:t>list</a:t>
            </a:r>
            <a:r>
              <a:rPr lang="en-US" sz="2400" dirty="0"/>
              <a:t>. The existing list is located in </a:t>
            </a:r>
            <a:r>
              <a:rPr lang="en-US" sz="2400" dirty="0" smtClean="0"/>
              <a:t/>
            </a:r>
            <a:br>
              <a:rPr lang="en-US" sz="2400" dirty="0" smtClean="0"/>
            </a:br>
            <a:r>
              <a:rPr lang="en-US" sz="2400" dirty="0" smtClean="0"/>
              <a:t>the </a:t>
            </a:r>
            <a:r>
              <a:rPr lang="en-US" sz="2400" dirty="0"/>
              <a:t>data lesson folder in your </a:t>
            </a:r>
            <a:r>
              <a:rPr lang="en-US" sz="2400" dirty="0" smtClean="0"/>
              <a:t/>
            </a:r>
            <a:br>
              <a:rPr lang="en-US" sz="2400" dirty="0" smtClean="0"/>
            </a:br>
            <a:r>
              <a:rPr lang="en-US" sz="2400" dirty="0" smtClean="0"/>
              <a:t>USB </a:t>
            </a:r>
            <a:r>
              <a:rPr lang="en-US" sz="2400" dirty="0"/>
              <a:t>flash </a:t>
            </a:r>
            <a:r>
              <a:rPr lang="en-US" sz="2400" dirty="0" smtClean="0"/>
              <a:t>drive.</a:t>
            </a:r>
          </a:p>
          <a:p>
            <a:endParaRPr lang="en-US" sz="2400" dirty="0"/>
          </a:p>
          <a:p>
            <a:endParaRPr lang="en-US" sz="2400" dirty="0"/>
          </a:p>
          <a:p>
            <a:endParaRPr lang="en-US" sz="2400" dirty="0"/>
          </a:p>
        </p:txBody>
      </p:sp>
      <p:pic>
        <p:nvPicPr>
          <p:cNvPr id="2" name="Picture 1" descr="11.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628800"/>
            <a:ext cx="3033053" cy="4932593"/>
          </a:xfrm>
          <a:prstGeom prst="rect">
            <a:avLst/>
          </a:prstGeom>
        </p:spPr>
      </p:pic>
    </p:spTree>
    <p:extLst>
      <p:ext uri="{BB962C8B-B14F-4D97-AF65-F5344CB8AC3E}">
        <p14:creationId xmlns:p14="http://schemas.microsoft.com/office/powerpoint/2010/main" val="108135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3</a:t>
            </a:r>
          </a:p>
          <a:p>
            <a:pPr marL="457200" indent="-457200">
              <a:buFont typeface="+mj-lt"/>
              <a:buAutoNum type="arabicPeriod" startAt="2"/>
            </a:pPr>
            <a:r>
              <a:rPr lang="en-US" sz="2400" dirty="0" smtClean="0"/>
              <a:t>Under </a:t>
            </a:r>
            <a:r>
              <a:rPr lang="en-US" sz="2400" dirty="0"/>
              <a:t>the </a:t>
            </a:r>
            <a:r>
              <a:rPr lang="en-US" sz="2400" i="1" dirty="0"/>
              <a:t>Use an existing </a:t>
            </a:r>
            <a:r>
              <a:rPr lang="en-US" sz="2400" i="1" dirty="0" smtClean="0"/>
              <a:t/>
            </a:r>
            <a:br>
              <a:rPr lang="en-US" sz="2400" i="1" dirty="0" smtClean="0"/>
            </a:br>
            <a:r>
              <a:rPr lang="en-US" sz="2400" i="1" dirty="0" smtClean="0"/>
              <a:t>list</a:t>
            </a:r>
            <a:r>
              <a:rPr lang="en-US" sz="2400" dirty="0" smtClean="0"/>
              <a:t> </a:t>
            </a:r>
            <a:r>
              <a:rPr lang="en-US" sz="2400" dirty="0"/>
              <a:t>section, click the </a:t>
            </a:r>
            <a:r>
              <a:rPr lang="en-US" sz="2400" dirty="0" smtClean="0"/>
              <a:t/>
            </a:r>
            <a:br>
              <a:rPr lang="en-US" sz="2400" dirty="0" smtClean="0"/>
            </a:br>
            <a:r>
              <a:rPr lang="en-US" sz="2400" b="1" dirty="0" smtClean="0"/>
              <a:t>Browse</a:t>
            </a:r>
            <a:r>
              <a:rPr lang="en-US" sz="2400" dirty="0" smtClean="0"/>
              <a:t> </a:t>
            </a:r>
            <a:r>
              <a:rPr lang="en-US" sz="2400" dirty="0"/>
              <a:t>link. The </a:t>
            </a:r>
            <a:r>
              <a:rPr lang="en-US" sz="2400" i="1" dirty="0"/>
              <a:t>Select </a:t>
            </a:r>
            <a:r>
              <a:rPr lang="en-US" sz="2400" i="1" dirty="0" smtClean="0"/>
              <a:t/>
            </a:r>
            <a:br>
              <a:rPr lang="en-US" sz="2400" i="1" dirty="0" smtClean="0"/>
            </a:br>
            <a:r>
              <a:rPr lang="en-US" sz="2400" i="1" dirty="0" smtClean="0"/>
              <a:t>Data </a:t>
            </a:r>
            <a:r>
              <a:rPr lang="en-US" sz="2400" i="1" dirty="0"/>
              <a:t>Source</a:t>
            </a:r>
            <a:r>
              <a:rPr lang="en-US" sz="2400" dirty="0"/>
              <a:t> dialog box </a:t>
            </a:r>
            <a:r>
              <a:rPr lang="en-US" sz="2400" dirty="0" smtClean="0"/>
              <a:t/>
            </a:r>
            <a:br>
              <a:rPr lang="en-US" sz="2400" dirty="0" smtClean="0"/>
            </a:br>
            <a:r>
              <a:rPr lang="en-US" sz="2400" dirty="0" smtClean="0"/>
              <a:t>opens</a:t>
            </a:r>
            <a:r>
              <a:rPr lang="en-US" sz="2400" dirty="0"/>
              <a:t>—this is the default </a:t>
            </a:r>
            <a:r>
              <a:rPr lang="en-US" sz="2400" dirty="0" smtClean="0"/>
              <a:t/>
            </a:r>
            <a:br>
              <a:rPr lang="en-US" sz="2400" dirty="0" smtClean="0"/>
            </a:br>
            <a:r>
              <a:rPr lang="en-US" sz="2400" dirty="0" smtClean="0"/>
              <a:t>location </a:t>
            </a:r>
            <a:r>
              <a:rPr lang="en-US" sz="2400" dirty="0"/>
              <a:t>for data source </a:t>
            </a:r>
            <a:r>
              <a:rPr lang="en-US" sz="2400" dirty="0" smtClean="0"/>
              <a:t/>
            </a:r>
            <a:br>
              <a:rPr lang="en-US" sz="2400" dirty="0" smtClean="0"/>
            </a:br>
            <a:r>
              <a:rPr lang="en-US" sz="2400" dirty="0" smtClean="0"/>
              <a:t>files (right)</a:t>
            </a:r>
            <a:r>
              <a:rPr lang="en-US" sz="2400" dirty="0"/>
              <a:t>. Use the scroll </a:t>
            </a:r>
            <a:r>
              <a:rPr lang="en-US" sz="2400" dirty="0" smtClean="0"/>
              <a:t/>
            </a:r>
            <a:br>
              <a:rPr lang="en-US" sz="2400" dirty="0" smtClean="0"/>
            </a:br>
            <a:r>
              <a:rPr lang="en-US" sz="2400" dirty="0" smtClean="0"/>
              <a:t>bar </a:t>
            </a:r>
            <a:r>
              <a:rPr lang="en-US" sz="2400" dirty="0"/>
              <a:t>to navigate to the location of your data lesson folder in your USB flash drive</a:t>
            </a:r>
            <a:r>
              <a:rPr lang="en-US" sz="2400" dirty="0" smtClean="0"/>
              <a:t>.</a:t>
            </a:r>
            <a:r>
              <a:rPr lang="en-US" sz="2400" dirty="0"/>
              <a:t> </a:t>
            </a:r>
            <a:endParaRPr lang="en-US" sz="2400" dirty="0" smtClean="0"/>
          </a:p>
        </p:txBody>
      </p:sp>
      <p:pic>
        <p:nvPicPr>
          <p:cNvPr id="2" name="Picture 1" descr="11.0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400" y="1628801"/>
            <a:ext cx="4127128" cy="2790281"/>
          </a:xfrm>
          <a:prstGeom prst="rect">
            <a:avLst/>
          </a:prstGeom>
        </p:spPr>
      </p:pic>
    </p:spTree>
    <p:extLst>
      <p:ext uri="{BB962C8B-B14F-4D97-AF65-F5344CB8AC3E}">
        <p14:creationId xmlns:p14="http://schemas.microsoft.com/office/powerpoint/2010/main" val="404341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3</a:t>
            </a:r>
          </a:p>
          <a:p>
            <a:pPr marL="457200" indent="-457200">
              <a:buFont typeface="+mj-lt"/>
              <a:buAutoNum type="arabicPeriod" startAt="3"/>
            </a:pPr>
            <a:r>
              <a:rPr lang="en-US" sz="2400" dirty="0" smtClean="0"/>
              <a:t>A </a:t>
            </a:r>
            <a:r>
              <a:rPr lang="en-US" sz="2400" b="1" i="1" dirty="0"/>
              <a:t>data source</a:t>
            </a:r>
            <a:r>
              <a:rPr lang="en-US" sz="2400" dirty="0"/>
              <a:t> is a file that contains information to be merged in the main document. A data source can be from an Excel spreadsheet, an Access database, an HTML file, or a Word document containing a single table, an electronic address book such as Outlook, or any text that has data fields. </a:t>
            </a:r>
            <a:r>
              <a:rPr lang="en-US" sz="2400" b="1" i="1" dirty="0"/>
              <a:t>Field names</a:t>
            </a:r>
            <a:r>
              <a:rPr lang="en-US" sz="2400" dirty="0"/>
              <a:t> provide a description for the specific data, such as a person’s first name, last name, address, city, state, and zip code, to be merged from the data source.</a:t>
            </a:r>
          </a:p>
          <a:p>
            <a:endParaRPr lang="en-US" sz="2400" dirty="0"/>
          </a:p>
          <a:p>
            <a:endParaRPr lang="en-US" sz="2400" dirty="0"/>
          </a:p>
        </p:txBody>
      </p:sp>
    </p:spTree>
    <p:extLst>
      <p:ext uri="{BB962C8B-B14F-4D97-AF65-F5344CB8AC3E}">
        <p14:creationId xmlns:p14="http://schemas.microsoft.com/office/powerpoint/2010/main" val="200734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a:t>
            </a:r>
            <a:r>
              <a:rPr lang="en-US" sz="2400" b="1" u="sng" dirty="0" smtClean="0"/>
              <a:t>3</a:t>
            </a:r>
            <a:endParaRPr lang="en-US" sz="2400" b="1" dirty="0" smtClean="0"/>
          </a:p>
          <a:p>
            <a:pPr marL="457200" indent="-457200">
              <a:buFont typeface="+mj-lt"/>
              <a:buAutoNum type="arabicPeriod" startAt="4"/>
            </a:pPr>
            <a:r>
              <a:rPr lang="en-US" sz="2400" dirty="0" smtClean="0"/>
              <a:t>Select </a:t>
            </a:r>
            <a:r>
              <a:rPr lang="en-US" sz="2400" dirty="0"/>
              <a:t>the </a:t>
            </a:r>
            <a:r>
              <a:rPr lang="en-US" sz="2400" b="1" i="1" dirty="0" err="1"/>
              <a:t>student_list</a:t>
            </a:r>
            <a:r>
              <a:rPr lang="en-US" sz="2400" dirty="0"/>
              <a:t> </a:t>
            </a:r>
            <a:r>
              <a:rPr lang="en-US" sz="2400" dirty="0" smtClean="0"/>
              <a:t/>
            </a:r>
            <a:br>
              <a:rPr lang="en-US" sz="2400" dirty="0" smtClean="0"/>
            </a:br>
            <a:r>
              <a:rPr lang="en-US" sz="2400" dirty="0" smtClean="0"/>
              <a:t>as </a:t>
            </a:r>
            <a:r>
              <a:rPr lang="en-US" sz="2400" dirty="0"/>
              <a:t>shown </a:t>
            </a:r>
            <a:r>
              <a:rPr lang="en-US" sz="2400" dirty="0" smtClean="0"/>
              <a:t>at right </a:t>
            </a:r>
            <a:r>
              <a:rPr lang="en-US" sz="2400" dirty="0"/>
              <a:t>and </a:t>
            </a:r>
            <a:r>
              <a:rPr lang="en-US" sz="2400" dirty="0" smtClean="0"/>
              <a:t/>
            </a:r>
            <a:br>
              <a:rPr lang="en-US" sz="2400" dirty="0" smtClean="0"/>
            </a:br>
            <a:r>
              <a:rPr lang="en-US" sz="2400" dirty="0" smtClean="0"/>
              <a:t>double</a:t>
            </a:r>
            <a:r>
              <a:rPr lang="en-US" sz="2400" dirty="0"/>
              <a:t>-click or click </a:t>
            </a:r>
            <a:r>
              <a:rPr lang="en-US" sz="2400" dirty="0" smtClean="0"/>
              <a:t/>
            </a:r>
            <a:br>
              <a:rPr lang="en-US" sz="2400" dirty="0" smtClean="0"/>
            </a:br>
            <a:r>
              <a:rPr lang="en-US" sz="2400" dirty="0" smtClean="0"/>
              <a:t>the </a:t>
            </a:r>
            <a:r>
              <a:rPr lang="en-US" sz="2400" b="1" dirty="0"/>
              <a:t>Open</a:t>
            </a:r>
            <a:r>
              <a:rPr lang="en-US" sz="2400" dirty="0"/>
              <a:t> button. </a:t>
            </a:r>
            <a:r>
              <a:rPr lang="en-US" sz="2400" dirty="0" smtClean="0"/>
              <a:t/>
            </a:r>
            <a:br>
              <a:rPr lang="en-US" sz="2400" dirty="0" smtClean="0"/>
            </a:br>
            <a:r>
              <a:rPr lang="en-US" sz="2400" dirty="0" smtClean="0"/>
              <a:t>The </a:t>
            </a:r>
            <a:r>
              <a:rPr lang="en-US" sz="2400" dirty="0"/>
              <a:t>icon listed for the </a:t>
            </a:r>
            <a:r>
              <a:rPr lang="en-US" sz="2400" dirty="0" smtClean="0"/>
              <a:t/>
            </a:r>
            <a:br>
              <a:rPr lang="en-US" sz="2400" dirty="0" smtClean="0"/>
            </a:br>
            <a:r>
              <a:rPr lang="en-US" sz="2400" b="1" i="1" dirty="0" err="1" smtClean="0"/>
              <a:t>student_list</a:t>
            </a:r>
            <a:r>
              <a:rPr lang="en-US" sz="2400" dirty="0" smtClean="0"/>
              <a:t> </a:t>
            </a:r>
            <a:r>
              <a:rPr lang="en-US" sz="2400" dirty="0"/>
              <a:t>is a </a:t>
            </a:r>
            <a:r>
              <a:rPr lang="en-US" sz="2400" dirty="0" smtClean="0"/>
              <a:t>data-</a:t>
            </a:r>
            <a:br>
              <a:rPr lang="en-US" sz="2400" dirty="0" smtClean="0"/>
            </a:br>
            <a:r>
              <a:rPr lang="en-US" sz="2400" dirty="0" smtClean="0"/>
              <a:t>base </a:t>
            </a:r>
            <a:r>
              <a:rPr lang="en-US" sz="2400" dirty="0"/>
              <a:t>file. A </a:t>
            </a:r>
            <a:r>
              <a:rPr lang="en-US" sz="2400" b="1" i="1" dirty="0"/>
              <a:t>database</a:t>
            </a:r>
            <a:r>
              <a:rPr lang="en-US" sz="2400" b="1" dirty="0"/>
              <a:t> </a:t>
            </a:r>
            <a:r>
              <a:rPr lang="en-US" sz="2400" dirty="0"/>
              <a:t>is </a:t>
            </a:r>
            <a:r>
              <a:rPr lang="en-US" sz="2400" dirty="0" smtClean="0"/>
              <a:t/>
            </a:r>
            <a:br>
              <a:rPr lang="en-US" sz="2400" dirty="0" smtClean="0"/>
            </a:br>
            <a:r>
              <a:rPr lang="en-US" sz="2400" dirty="0" smtClean="0"/>
              <a:t>a </a:t>
            </a:r>
            <a:r>
              <a:rPr lang="en-US" sz="2400" dirty="0"/>
              <a:t>collection of information that is organized so that you can retrieve information quickly. The </a:t>
            </a:r>
            <a:r>
              <a:rPr lang="en-US" sz="2400" b="1" i="1" dirty="0" err="1"/>
              <a:t>student_list</a:t>
            </a:r>
            <a:r>
              <a:rPr lang="en-US" sz="2400" dirty="0"/>
              <a:t> file is the data source that will be merged with the letter in the document screen</a:t>
            </a:r>
            <a:r>
              <a:rPr lang="en-US" sz="2400" dirty="0" smtClean="0"/>
              <a:t>.</a:t>
            </a:r>
            <a:r>
              <a:rPr lang="en-US" sz="2400" dirty="0"/>
              <a:t> </a:t>
            </a:r>
          </a:p>
        </p:txBody>
      </p:sp>
      <p:pic>
        <p:nvPicPr>
          <p:cNvPr id="2" name="Picture 1" descr="11.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760" y="1589936"/>
            <a:ext cx="4444256" cy="3080731"/>
          </a:xfrm>
          <a:prstGeom prst="rect">
            <a:avLst/>
          </a:prstGeom>
        </p:spPr>
      </p:pic>
    </p:spTree>
    <p:extLst>
      <p:ext uri="{BB962C8B-B14F-4D97-AF65-F5344CB8AC3E}">
        <p14:creationId xmlns:p14="http://schemas.microsoft.com/office/powerpoint/2010/main" val="215958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a:t>
            </a:r>
            <a:r>
              <a:rPr lang="en-US" sz="2400" b="1" u="sng" dirty="0" smtClean="0"/>
              <a:t>3</a:t>
            </a:r>
            <a:endParaRPr lang="en-US" sz="2400" b="1" dirty="0" smtClean="0"/>
          </a:p>
          <a:p>
            <a:pPr marL="457200" indent="-457200">
              <a:buFont typeface="+mj-lt"/>
              <a:buAutoNum type="arabicPeriod" startAt="5"/>
            </a:pPr>
            <a:r>
              <a:rPr lang="en-US" sz="2300" i="1" dirty="0" smtClean="0"/>
              <a:t>The </a:t>
            </a:r>
            <a:r>
              <a:rPr lang="en-US" sz="2300" i="1" dirty="0"/>
              <a:t>Mail Merge </a:t>
            </a:r>
            <a:r>
              <a:rPr lang="en-US" sz="2300" i="1" dirty="0" smtClean="0"/>
              <a:t/>
            </a:r>
            <a:br>
              <a:rPr lang="en-US" sz="2300" i="1" dirty="0" smtClean="0"/>
            </a:br>
            <a:r>
              <a:rPr lang="en-US" sz="2300" i="1" dirty="0" smtClean="0"/>
              <a:t>Recipients</a:t>
            </a:r>
            <a:r>
              <a:rPr lang="en-US" sz="2300" dirty="0" smtClean="0"/>
              <a:t> </a:t>
            </a:r>
            <a:r>
              <a:rPr lang="en-US" sz="2300" dirty="0"/>
              <a:t>dialog </a:t>
            </a:r>
            <a:r>
              <a:rPr lang="en-US" sz="2300" dirty="0" smtClean="0"/>
              <a:t>box </a:t>
            </a:r>
            <a:br>
              <a:rPr lang="en-US" sz="2300" dirty="0" smtClean="0"/>
            </a:br>
            <a:r>
              <a:rPr lang="en-US" sz="2300" dirty="0" smtClean="0"/>
              <a:t>opens </a:t>
            </a:r>
            <a:r>
              <a:rPr lang="en-US" sz="2300" dirty="0"/>
              <a:t>as displayed </a:t>
            </a:r>
            <a:r>
              <a:rPr lang="en-US" sz="2300" dirty="0" smtClean="0"/>
              <a:t/>
            </a:r>
            <a:br>
              <a:rPr lang="en-US" sz="2300" dirty="0" smtClean="0"/>
            </a:br>
            <a:r>
              <a:rPr lang="en-US" sz="2300" dirty="0" smtClean="0"/>
              <a:t>at right. </a:t>
            </a:r>
            <a:r>
              <a:rPr lang="en-US" sz="2300" dirty="0"/>
              <a:t>The Mail </a:t>
            </a:r>
            <a:r>
              <a:rPr lang="en-US" sz="2300" dirty="0" smtClean="0"/>
              <a:t/>
            </a:r>
            <a:br>
              <a:rPr lang="en-US" sz="2300" dirty="0" smtClean="0"/>
            </a:br>
            <a:r>
              <a:rPr lang="en-US" sz="2300" dirty="0" smtClean="0"/>
              <a:t>Merge </a:t>
            </a:r>
            <a:r>
              <a:rPr lang="en-US" sz="2300" dirty="0"/>
              <a:t>Recipients </a:t>
            </a:r>
            <a:r>
              <a:rPr lang="en-US" sz="2300" dirty="0" smtClean="0"/>
              <a:t/>
            </a:r>
            <a:br>
              <a:rPr lang="en-US" sz="2300" dirty="0" smtClean="0"/>
            </a:br>
            <a:r>
              <a:rPr lang="en-US" sz="2300" dirty="0" smtClean="0"/>
              <a:t>dialog </a:t>
            </a:r>
            <a:r>
              <a:rPr lang="en-US" sz="2300" dirty="0"/>
              <a:t>box has been expanded to display all fields and records. The check mark indicates that all recipients’ fields will merge with the document. You can choose not to send a recipient a letter by unchecking the check box. When the document merges, all recipients with a check mark by their name will be merged with the document. Click </a:t>
            </a:r>
            <a:r>
              <a:rPr lang="en-US" sz="2300" b="1" dirty="0"/>
              <a:t>OK</a:t>
            </a:r>
            <a:r>
              <a:rPr lang="en-US" sz="2300" dirty="0"/>
              <a:t> to close the Mail Merge Recipients dialog </a:t>
            </a:r>
            <a:r>
              <a:rPr lang="en-US" sz="2300" dirty="0" smtClean="0"/>
              <a:t>box.</a:t>
            </a:r>
            <a:endParaRPr lang="en-US" sz="2300" dirty="0"/>
          </a:p>
        </p:txBody>
      </p:sp>
      <p:pic>
        <p:nvPicPr>
          <p:cNvPr id="2" name="Picture 1" descr="11.0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1375" y="1666240"/>
            <a:ext cx="4830721" cy="2130383"/>
          </a:xfrm>
          <a:prstGeom prst="rect">
            <a:avLst/>
          </a:prstGeom>
        </p:spPr>
      </p:pic>
    </p:spTree>
    <p:extLst>
      <p:ext uri="{BB962C8B-B14F-4D97-AF65-F5344CB8AC3E}">
        <p14:creationId xmlns:p14="http://schemas.microsoft.com/office/powerpoint/2010/main" val="44703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a:t>
            </a:r>
            <a:r>
              <a:rPr lang="en-US" sz="2400" b="1" u="sng" dirty="0" smtClean="0"/>
              <a:t>4</a:t>
            </a:r>
            <a:endParaRPr lang="en-US" sz="2400" b="1" dirty="0"/>
          </a:p>
          <a:p>
            <a:pPr marL="457200" indent="-457200">
              <a:buFont typeface="+mj-lt"/>
              <a:buAutoNum type="arabicPeriod"/>
            </a:pPr>
            <a:r>
              <a:rPr lang="en-US" sz="2400" dirty="0" smtClean="0"/>
              <a:t>At </a:t>
            </a:r>
            <a:r>
              <a:rPr lang="en-US" sz="2400" dirty="0"/>
              <a:t>the bottom of the Mail Merge pane, click the link, </a:t>
            </a:r>
            <a:r>
              <a:rPr lang="en-US" sz="2400" b="1" dirty="0"/>
              <a:t>Next: Write your letter</a:t>
            </a:r>
            <a:r>
              <a:rPr lang="en-US" sz="2400" dirty="0"/>
              <a:t>. Since you have already opened an existing document, the document is ready for fields to be inserted.</a:t>
            </a:r>
          </a:p>
          <a:p>
            <a:pPr marL="457200" indent="-457200">
              <a:buFont typeface="+mj-lt"/>
              <a:buAutoNum type="arabicPeriod"/>
            </a:pPr>
            <a:r>
              <a:rPr lang="en-US" sz="2400" dirty="0" smtClean="0"/>
              <a:t>Your </a:t>
            </a:r>
            <a:r>
              <a:rPr lang="en-US" sz="2400" dirty="0"/>
              <a:t>insertion point is already positioned on the blank line above the first paragraph to insert the current date. </a:t>
            </a:r>
          </a:p>
          <a:p>
            <a:pPr marL="457200" indent="-457200">
              <a:buFont typeface="+mj-lt"/>
              <a:buAutoNum type="arabicPeriod"/>
            </a:pPr>
            <a:r>
              <a:rPr lang="en-US" sz="2400" dirty="0" smtClean="0"/>
              <a:t>Click </a:t>
            </a:r>
            <a:r>
              <a:rPr lang="en-US" sz="2400" dirty="0"/>
              <a:t>the </a:t>
            </a:r>
            <a:r>
              <a:rPr lang="en-US" sz="2400" b="1" dirty="0"/>
              <a:t>Insert</a:t>
            </a:r>
            <a:r>
              <a:rPr lang="en-US" sz="2400" dirty="0"/>
              <a:t> tab, in the </a:t>
            </a:r>
            <a:r>
              <a:rPr lang="en-US" sz="2400" i="1" dirty="0"/>
              <a:t>Text</a:t>
            </a:r>
            <a:r>
              <a:rPr lang="en-US" sz="2400" dirty="0"/>
              <a:t> group, and click the </a:t>
            </a:r>
            <a:r>
              <a:rPr lang="en-US" sz="2400" b="1" dirty="0"/>
              <a:t>Date &amp; Time</a:t>
            </a:r>
            <a:r>
              <a:rPr lang="en-US" sz="2400" dirty="0"/>
              <a:t> button. The </a:t>
            </a:r>
            <a:r>
              <a:rPr lang="en-US" sz="2400" i="1" dirty="0"/>
              <a:t>Date &amp; Time</a:t>
            </a:r>
            <a:r>
              <a:rPr lang="en-US" sz="2400" dirty="0"/>
              <a:t> dialog box opens, click the </a:t>
            </a:r>
            <a:r>
              <a:rPr lang="en-US" sz="2400" b="1" dirty="0"/>
              <a:t>third option </a:t>
            </a:r>
            <a:r>
              <a:rPr lang="en-US" sz="2400" dirty="0"/>
              <a:t>and click</a:t>
            </a:r>
            <a:r>
              <a:rPr lang="en-US" sz="2400" b="1" dirty="0"/>
              <a:t> OK</a:t>
            </a:r>
            <a:r>
              <a:rPr lang="en-US" sz="2400" dirty="0"/>
              <a:t>. The current date is inserted in the document.</a:t>
            </a:r>
          </a:p>
          <a:p>
            <a:pPr marL="457200" indent="-457200">
              <a:buFont typeface="+mj-lt"/>
              <a:buAutoNum type="arabicPeriod"/>
            </a:pPr>
            <a:r>
              <a:rPr lang="en-US" sz="2400" dirty="0" smtClean="0"/>
              <a:t>Press </a:t>
            </a:r>
            <a:r>
              <a:rPr lang="en-US" sz="2400" b="1" dirty="0"/>
              <a:t>Enter</a:t>
            </a:r>
            <a:r>
              <a:rPr lang="en-US" sz="2400" dirty="0"/>
              <a:t> once</a:t>
            </a:r>
            <a:r>
              <a:rPr lang="en-US" sz="2400" dirty="0" smtClean="0"/>
              <a:t>.</a:t>
            </a:r>
            <a:endParaRPr lang="en-US" sz="2400" dirty="0"/>
          </a:p>
        </p:txBody>
      </p:sp>
    </p:spTree>
    <p:extLst>
      <p:ext uri="{BB962C8B-B14F-4D97-AF65-F5344CB8AC3E}">
        <p14:creationId xmlns:p14="http://schemas.microsoft.com/office/powerpoint/2010/main" val="126355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a:t>
            </a:r>
            <a:r>
              <a:rPr lang="en-US" sz="2400" b="1" u="sng" dirty="0" smtClean="0"/>
              <a:t>4</a:t>
            </a:r>
            <a:endParaRPr lang="en-US" sz="2400" b="1" dirty="0" smtClean="0"/>
          </a:p>
          <a:p>
            <a:pPr marL="457200" indent="-457200">
              <a:buFont typeface="+mj-lt"/>
              <a:buAutoNum type="arabicPeriod" startAt="5"/>
            </a:pPr>
            <a:r>
              <a:rPr lang="en-US" sz="2200" dirty="0" smtClean="0"/>
              <a:t>In </a:t>
            </a:r>
            <a:r>
              <a:rPr lang="en-US" sz="2200" dirty="0"/>
              <a:t>the Mail Merge pane, under </a:t>
            </a:r>
            <a:r>
              <a:rPr lang="en-US" sz="2200" dirty="0" smtClean="0"/>
              <a:t>the </a:t>
            </a:r>
            <a:br>
              <a:rPr lang="en-US" sz="2200" dirty="0" smtClean="0"/>
            </a:br>
            <a:r>
              <a:rPr lang="en-US" sz="2200" i="1" dirty="0" smtClean="0"/>
              <a:t>Write </a:t>
            </a:r>
            <a:r>
              <a:rPr lang="en-US" sz="2200" i="1" dirty="0"/>
              <a:t>your letter</a:t>
            </a:r>
            <a:r>
              <a:rPr lang="en-US" sz="2200" dirty="0"/>
              <a:t> section, it </a:t>
            </a:r>
            <a:r>
              <a:rPr lang="en-US" sz="2200" dirty="0" smtClean="0"/>
              <a:t>shows </a:t>
            </a:r>
            <a:br>
              <a:rPr lang="en-US" sz="2200" dirty="0" smtClean="0"/>
            </a:br>
            <a:r>
              <a:rPr lang="en-US" sz="2200" dirty="0" smtClean="0"/>
              <a:t>four </a:t>
            </a:r>
            <a:r>
              <a:rPr lang="en-US" sz="2200" dirty="0"/>
              <a:t>links (see </a:t>
            </a:r>
            <a:r>
              <a:rPr lang="en-US" sz="2200" dirty="0" smtClean="0"/>
              <a:t>right)</a:t>
            </a:r>
            <a:r>
              <a:rPr lang="en-US" sz="2200" dirty="0"/>
              <a:t>. The </a:t>
            </a:r>
            <a:r>
              <a:rPr lang="en-US" sz="2200" b="1" dirty="0" smtClean="0"/>
              <a:t>Address </a:t>
            </a:r>
            <a:br>
              <a:rPr lang="en-US" sz="2200" b="1" dirty="0" smtClean="0"/>
            </a:br>
            <a:r>
              <a:rPr lang="en-US" sz="2200" b="1" dirty="0" smtClean="0"/>
              <a:t>block</a:t>
            </a:r>
            <a:r>
              <a:rPr lang="en-US" sz="2200" dirty="0" smtClean="0"/>
              <a:t> </a:t>
            </a:r>
            <a:r>
              <a:rPr lang="en-US" sz="2200" dirty="0"/>
              <a:t>link contains the </a:t>
            </a:r>
            <a:r>
              <a:rPr lang="en-US" sz="2200" dirty="0" smtClean="0"/>
              <a:t>fields </a:t>
            </a:r>
            <a:r>
              <a:rPr lang="en-US" sz="2200" dirty="0"/>
              <a:t>from </a:t>
            </a:r>
            <a:r>
              <a:rPr lang="en-US" sz="2200" dirty="0" smtClean="0"/>
              <a:t/>
            </a:r>
            <a:br>
              <a:rPr lang="en-US" sz="2200" dirty="0" smtClean="0"/>
            </a:br>
            <a:r>
              <a:rPr lang="en-US" sz="2200" dirty="0" smtClean="0"/>
              <a:t>the </a:t>
            </a:r>
            <a:r>
              <a:rPr lang="en-US" sz="2200" dirty="0"/>
              <a:t>recipients list, </a:t>
            </a:r>
            <a:r>
              <a:rPr lang="en-US" sz="2200" dirty="0" smtClean="0"/>
              <a:t>the </a:t>
            </a:r>
            <a:r>
              <a:rPr lang="en-US" sz="2200" b="1" dirty="0"/>
              <a:t>Greeting line</a:t>
            </a:r>
            <a:r>
              <a:rPr lang="en-US" sz="2200" dirty="0"/>
              <a:t> </a:t>
            </a:r>
            <a:r>
              <a:rPr lang="en-US" sz="2200" dirty="0" smtClean="0"/>
              <a:t/>
            </a:r>
            <a:br>
              <a:rPr lang="en-US" sz="2200" dirty="0" smtClean="0"/>
            </a:br>
            <a:r>
              <a:rPr lang="en-US" sz="2200" dirty="0" smtClean="0"/>
              <a:t>link </a:t>
            </a:r>
            <a:r>
              <a:rPr lang="en-US" sz="2200" dirty="0"/>
              <a:t>contains </a:t>
            </a:r>
            <a:r>
              <a:rPr lang="en-US" sz="2200" dirty="0" smtClean="0"/>
              <a:t>the </a:t>
            </a:r>
            <a:r>
              <a:rPr lang="en-US" sz="2200" dirty="0"/>
              <a:t>salutation, the </a:t>
            </a:r>
            <a:r>
              <a:rPr lang="en-US" sz="2200" dirty="0" smtClean="0"/>
              <a:t/>
            </a:r>
            <a:br>
              <a:rPr lang="en-US" sz="2200" dirty="0" smtClean="0"/>
            </a:br>
            <a:r>
              <a:rPr lang="en-US" sz="2200" b="1" dirty="0" smtClean="0"/>
              <a:t>Electronic postage</a:t>
            </a:r>
            <a:r>
              <a:rPr lang="en-US" sz="2200" dirty="0" smtClean="0"/>
              <a:t> </a:t>
            </a:r>
            <a:r>
              <a:rPr lang="en-US" sz="2200" dirty="0"/>
              <a:t>link will insert </a:t>
            </a:r>
            <a:r>
              <a:rPr lang="en-US" sz="2200" dirty="0" smtClean="0"/>
              <a:t/>
            </a:r>
            <a:br>
              <a:rPr lang="en-US" sz="2200" dirty="0" smtClean="0"/>
            </a:br>
            <a:r>
              <a:rPr lang="en-US" sz="2200" dirty="0" smtClean="0"/>
              <a:t>the electronic </a:t>
            </a:r>
            <a:r>
              <a:rPr lang="en-US" sz="2200" dirty="0"/>
              <a:t>postage, and the </a:t>
            </a:r>
            <a:r>
              <a:rPr lang="en-US" sz="2200" dirty="0" smtClean="0"/>
              <a:t/>
            </a:r>
            <a:br>
              <a:rPr lang="en-US" sz="2200" dirty="0" smtClean="0"/>
            </a:br>
            <a:r>
              <a:rPr lang="en-US" sz="2200" b="1" dirty="0" smtClean="0"/>
              <a:t>More </a:t>
            </a:r>
            <a:r>
              <a:rPr lang="en-US" sz="2200" b="1" dirty="0"/>
              <a:t>items</a:t>
            </a:r>
            <a:r>
              <a:rPr lang="en-US" sz="2200" dirty="0"/>
              <a:t> link will open the </a:t>
            </a:r>
            <a:r>
              <a:rPr lang="en-US" sz="2200" i="1" dirty="0" smtClean="0"/>
              <a:t>Insert </a:t>
            </a:r>
            <a:br>
              <a:rPr lang="en-US" sz="2200" i="1" dirty="0" smtClean="0"/>
            </a:br>
            <a:r>
              <a:rPr lang="en-US" sz="2200" i="1" dirty="0" smtClean="0"/>
              <a:t>Merge </a:t>
            </a:r>
            <a:r>
              <a:rPr lang="en-US" sz="2200" i="1" dirty="0"/>
              <a:t>Field</a:t>
            </a:r>
            <a:r>
              <a:rPr lang="en-US" sz="2200" dirty="0"/>
              <a:t> dialog box, </a:t>
            </a:r>
            <a:r>
              <a:rPr lang="en-US" sz="2200" dirty="0" smtClean="0"/>
              <a:t>which </a:t>
            </a:r>
            <a:br>
              <a:rPr lang="en-US" sz="2200" dirty="0" smtClean="0"/>
            </a:br>
            <a:r>
              <a:rPr lang="en-US" sz="2200" dirty="0" smtClean="0"/>
              <a:t>provides </a:t>
            </a:r>
            <a:r>
              <a:rPr lang="en-US" sz="2400" dirty="0"/>
              <a:t>an option to insert </a:t>
            </a:r>
            <a:r>
              <a:rPr lang="en-US" sz="2400" dirty="0" smtClean="0"/>
              <a:t/>
            </a:r>
            <a:br>
              <a:rPr lang="en-US" sz="2400" dirty="0" smtClean="0"/>
            </a:br>
            <a:r>
              <a:rPr lang="en-US" sz="2400" dirty="0" smtClean="0"/>
              <a:t>fields </a:t>
            </a:r>
            <a:r>
              <a:rPr lang="en-US" sz="2400" dirty="0"/>
              <a:t>individually</a:t>
            </a:r>
            <a:r>
              <a:rPr lang="en-US" sz="2400" dirty="0" smtClean="0"/>
              <a:t>.</a:t>
            </a:r>
            <a:endParaRPr lang="en-US" sz="2400" dirty="0"/>
          </a:p>
        </p:txBody>
      </p:sp>
      <p:pic>
        <p:nvPicPr>
          <p:cNvPr id="2" name="Picture 1" descr="11.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467" y="1607592"/>
            <a:ext cx="3184188" cy="4630648"/>
          </a:xfrm>
          <a:prstGeom prst="rect">
            <a:avLst/>
          </a:prstGeom>
        </p:spPr>
      </p:pic>
    </p:spTree>
    <p:extLst>
      <p:ext uri="{BB962C8B-B14F-4D97-AF65-F5344CB8AC3E}">
        <p14:creationId xmlns:p14="http://schemas.microsoft.com/office/powerpoint/2010/main" val="215722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a:t>
            </a:r>
            <a:r>
              <a:rPr lang="en-US" sz="2400" b="1" u="sng" dirty="0" smtClean="0"/>
              <a:t>4</a:t>
            </a:r>
            <a:endParaRPr lang="en-US" sz="2400" b="1" dirty="0" smtClean="0"/>
          </a:p>
          <a:p>
            <a:pPr marL="457200" indent="-457200">
              <a:buFont typeface="+mj-lt"/>
              <a:buAutoNum type="arabicPeriod" startAt="6"/>
            </a:pPr>
            <a:r>
              <a:rPr lang="en-US" sz="2000" dirty="0" smtClean="0"/>
              <a:t>Under </a:t>
            </a:r>
            <a:r>
              <a:rPr lang="en-US" sz="2000" dirty="0"/>
              <a:t>the </a:t>
            </a:r>
            <a:r>
              <a:rPr lang="en-US" sz="2000" i="1" dirty="0"/>
              <a:t>Write your letter</a:t>
            </a:r>
            <a:r>
              <a:rPr lang="en-US" sz="2000" dirty="0"/>
              <a:t> </a:t>
            </a:r>
            <a:r>
              <a:rPr lang="en-US" sz="2000" dirty="0" smtClean="0"/>
              <a:t/>
            </a:r>
            <a:br>
              <a:rPr lang="en-US" sz="2000" dirty="0" smtClean="0"/>
            </a:br>
            <a:r>
              <a:rPr lang="en-US" sz="2000" dirty="0" smtClean="0"/>
              <a:t>section</a:t>
            </a:r>
            <a:r>
              <a:rPr lang="en-US" sz="2000" dirty="0"/>
              <a:t>, click the </a:t>
            </a:r>
            <a:r>
              <a:rPr lang="en-US" sz="2000" b="1" dirty="0"/>
              <a:t>Address </a:t>
            </a:r>
            <a:r>
              <a:rPr lang="en-US" sz="2000" b="1" dirty="0" smtClean="0"/>
              <a:t/>
            </a:r>
            <a:br>
              <a:rPr lang="en-US" sz="2000" b="1" dirty="0" smtClean="0"/>
            </a:br>
            <a:r>
              <a:rPr lang="en-US" sz="2000" b="1" dirty="0" smtClean="0"/>
              <a:t>block</a:t>
            </a:r>
            <a:r>
              <a:rPr lang="en-US" sz="2000" dirty="0" smtClean="0"/>
              <a:t> </a:t>
            </a:r>
            <a:r>
              <a:rPr lang="en-US" sz="2000" dirty="0"/>
              <a:t>link. The </a:t>
            </a:r>
            <a:r>
              <a:rPr lang="en-US" sz="2000" i="1" dirty="0"/>
              <a:t>Insert </a:t>
            </a:r>
            <a:r>
              <a:rPr lang="en-US" sz="2000" i="1" dirty="0" smtClean="0"/>
              <a:t/>
            </a:r>
            <a:br>
              <a:rPr lang="en-US" sz="2000" i="1" dirty="0" smtClean="0"/>
            </a:br>
            <a:r>
              <a:rPr lang="en-US" sz="2000" i="1" dirty="0" smtClean="0"/>
              <a:t>Address </a:t>
            </a:r>
            <a:r>
              <a:rPr lang="en-US" sz="2000" i="1" dirty="0"/>
              <a:t>Block</a:t>
            </a:r>
            <a:r>
              <a:rPr lang="en-US" sz="2000" dirty="0"/>
              <a:t> dialog box </a:t>
            </a:r>
            <a:r>
              <a:rPr lang="en-US" sz="2000" dirty="0" smtClean="0"/>
              <a:t/>
            </a:r>
            <a:br>
              <a:rPr lang="en-US" sz="2000" dirty="0" smtClean="0"/>
            </a:br>
            <a:r>
              <a:rPr lang="en-US" sz="2000" dirty="0" smtClean="0"/>
              <a:t>opens </a:t>
            </a:r>
            <a:r>
              <a:rPr lang="en-US" sz="2000" dirty="0"/>
              <a:t>as shown </a:t>
            </a:r>
            <a:r>
              <a:rPr lang="en-US" sz="2000" dirty="0" smtClean="0"/>
              <a:t>at right.</a:t>
            </a:r>
            <a:br>
              <a:rPr lang="en-US" sz="2000" dirty="0" smtClean="0"/>
            </a:br>
            <a:r>
              <a:rPr lang="en-US" sz="2000" dirty="0" smtClean="0"/>
              <a:t>Under </a:t>
            </a:r>
            <a:r>
              <a:rPr lang="en-US" sz="2000" i="1" dirty="0"/>
              <a:t>Specify </a:t>
            </a:r>
            <a:r>
              <a:rPr lang="en-US" sz="2000" i="1" dirty="0" smtClean="0"/>
              <a:t>address</a:t>
            </a:r>
            <a:r>
              <a:rPr lang="en-US" sz="2000" i="1" dirty="0"/>
              <a:t> </a:t>
            </a:r>
            <a:r>
              <a:rPr lang="en-US" sz="2000" i="1" dirty="0" smtClean="0"/>
              <a:t>elements</a:t>
            </a:r>
            <a:r>
              <a:rPr lang="en-US" sz="2000" dirty="0"/>
              <a:t>, the fifth option is selected with a specific format as displayed on the </a:t>
            </a:r>
            <a:r>
              <a:rPr lang="en-US" sz="2000" i="1" dirty="0"/>
              <a:t>Preview</a:t>
            </a:r>
            <a:r>
              <a:rPr lang="en-US" sz="2000" dirty="0"/>
              <a:t> section. On the </a:t>
            </a:r>
            <a:r>
              <a:rPr lang="en-US" sz="2000" i="1" dirty="0"/>
              <a:t>Preview</a:t>
            </a:r>
            <a:r>
              <a:rPr lang="en-US" sz="2000" dirty="0"/>
              <a:t> side, there are four arrows, </a:t>
            </a:r>
            <a:r>
              <a:rPr lang="en-US" sz="2000" b="1" dirty="0"/>
              <a:t>First</a:t>
            </a:r>
            <a:r>
              <a:rPr lang="en-US" sz="2000" dirty="0"/>
              <a:t>, </a:t>
            </a:r>
            <a:r>
              <a:rPr lang="en-US" sz="2000" b="1" dirty="0"/>
              <a:t>Previous</a:t>
            </a:r>
            <a:r>
              <a:rPr lang="en-US" sz="2000" dirty="0"/>
              <a:t>, </a:t>
            </a:r>
            <a:r>
              <a:rPr lang="en-US" sz="2000" b="1" dirty="0"/>
              <a:t>Next</a:t>
            </a:r>
            <a:r>
              <a:rPr lang="en-US" sz="2000" dirty="0"/>
              <a:t>, and </a:t>
            </a:r>
            <a:r>
              <a:rPr lang="en-US" sz="2000" b="1" dirty="0"/>
              <a:t>Last</a:t>
            </a:r>
            <a:r>
              <a:rPr lang="en-US" sz="2000" dirty="0"/>
              <a:t>. Notice that the First and Previous arrow buttons are grayed out. When these arrow buttons are shaded in gray, it indicates that these are not available. The first recipient’s name and address is displayed and when you click the Next or Last arrow, the First and Previous arrows </a:t>
            </a:r>
            <a:r>
              <a:rPr lang="en-US" sz="2000" dirty="0" smtClean="0"/>
              <a:t>become avail- able</a:t>
            </a:r>
            <a:r>
              <a:rPr lang="en-US" sz="2000" dirty="0"/>
              <a:t>. Click the </a:t>
            </a:r>
            <a:r>
              <a:rPr lang="en-US" sz="2000" b="1" dirty="0"/>
              <a:t>Next</a:t>
            </a:r>
            <a:r>
              <a:rPr lang="en-US" sz="2000" dirty="0"/>
              <a:t> arrow and preview the ten records in the recipient list, then click the </a:t>
            </a:r>
            <a:r>
              <a:rPr lang="en-US" sz="2000" b="1" dirty="0"/>
              <a:t>First</a:t>
            </a:r>
            <a:r>
              <a:rPr lang="en-US" sz="2000" dirty="0"/>
              <a:t> button to return to the first recipient. Click </a:t>
            </a:r>
            <a:r>
              <a:rPr lang="en-US" sz="2000" b="1" dirty="0"/>
              <a:t>OK</a:t>
            </a:r>
            <a:r>
              <a:rPr lang="en-US" sz="2000" dirty="0" smtClean="0"/>
              <a:t>.</a:t>
            </a:r>
            <a:endParaRPr lang="en-US" sz="2400" dirty="0"/>
          </a:p>
          <a:p>
            <a:endParaRPr lang="en-US" sz="2400" dirty="0"/>
          </a:p>
          <a:p>
            <a:endParaRPr lang="en-US" sz="2400" dirty="0"/>
          </a:p>
          <a:p>
            <a:endParaRPr lang="en-US" sz="2400" dirty="0"/>
          </a:p>
          <a:p>
            <a:endParaRPr lang="en-US" sz="2400" dirty="0"/>
          </a:p>
        </p:txBody>
      </p:sp>
      <p:pic>
        <p:nvPicPr>
          <p:cNvPr id="2" name="Picture 1" descr="11.1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2560" y="1652672"/>
            <a:ext cx="4590048" cy="1834690"/>
          </a:xfrm>
          <a:prstGeom prst="rect">
            <a:avLst/>
          </a:prstGeom>
        </p:spPr>
      </p:pic>
    </p:spTree>
    <p:extLst>
      <p:ext uri="{BB962C8B-B14F-4D97-AF65-F5344CB8AC3E}">
        <p14:creationId xmlns:p14="http://schemas.microsoft.com/office/powerpoint/2010/main" val="2465875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mtClean="0">
                <a:ea typeface="+mj-ea"/>
                <a:cs typeface="+mj-cs"/>
              </a:rPr>
              <a:t>Objectives</a:t>
            </a:r>
            <a:endParaRPr lang="en-US" dirty="0" smtClean="0">
              <a:ea typeface="+mj-ea"/>
              <a:cs typeface="+mj-cs"/>
            </a:endParaRPr>
          </a:p>
        </p:txBody>
      </p:sp>
      <p:pic>
        <p:nvPicPr>
          <p:cNvPr id="2" name="Picture 1" descr="11.skillmatri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648233"/>
            <a:ext cx="8065968" cy="163018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4</a:t>
            </a:r>
            <a:endParaRPr lang="en-US" sz="2400" b="1" dirty="0"/>
          </a:p>
          <a:p>
            <a:pPr marL="457200" indent="-457200">
              <a:buFont typeface="+mj-lt"/>
              <a:buAutoNum type="arabicPeriod" startAt="7"/>
            </a:pPr>
            <a:r>
              <a:rPr lang="en-US" sz="2400" dirty="0" smtClean="0"/>
              <a:t>A </a:t>
            </a:r>
            <a:r>
              <a:rPr lang="en-US" sz="2400" dirty="0"/>
              <a:t>field code </a:t>
            </a:r>
            <a:r>
              <a:rPr lang="en-US" sz="2400" b="1" dirty="0"/>
              <a:t>&lt;&lt;Address Block&gt;&gt;</a:t>
            </a:r>
            <a:r>
              <a:rPr lang="en-US" sz="2400" dirty="0"/>
              <a:t> is inserted in the document as shown </a:t>
            </a:r>
            <a:r>
              <a:rPr lang="en-US" sz="2400" dirty="0" smtClean="0"/>
              <a:t>below. </a:t>
            </a:r>
            <a:r>
              <a:rPr lang="en-US" sz="2400" dirty="0"/>
              <a:t>The field name is surrounded by </a:t>
            </a:r>
            <a:r>
              <a:rPr lang="en-US" sz="2400" b="1" i="1" dirty="0"/>
              <a:t>chevrons</a:t>
            </a:r>
            <a:r>
              <a:rPr lang="en-US" sz="2400" dirty="0"/>
              <a:t> (&lt;&lt;  &gt;&gt;) and will not display in the merged document. When the document is merged, the Address Block will display the recipients’ first and last name, address, city, state, and postal code</a:t>
            </a:r>
            <a:r>
              <a:rPr lang="en-US" sz="2400" dirty="0" smtClean="0"/>
              <a:t>.</a:t>
            </a:r>
            <a:endParaRPr lang="en-US" sz="2400" dirty="0"/>
          </a:p>
        </p:txBody>
      </p:sp>
      <p:pic>
        <p:nvPicPr>
          <p:cNvPr id="2" name="Picture 1" descr="11.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20" y="4354894"/>
            <a:ext cx="7097192" cy="2071981"/>
          </a:xfrm>
          <a:prstGeom prst="rect">
            <a:avLst/>
          </a:prstGeom>
        </p:spPr>
      </p:pic>
    </p:spTree>
    <p:extLst>
      <p:ext uri="{BB962C8B-B14F-4D97-AF65-F5344CB8AC3E}">
        <p14:creationId xmlns:p14="http://schemas.microsoft.com/office/powerpoint/2010/main" val="2723506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a:t>
            </a:r>
            <a:r>
              <a:rPr lang="en-US" sz="2400" b="1" u="sng" dirty="0" smtClean="0"/>
              <a:t>4</a:t>
            </a:r>
            <a:endParaRPr lang="en-US" sz="2400" dirty="0"/>
          </a:p>
          <a:p>
            <a:pPr marL="457200" indent="-457200">
              <a:buFont typeface="+mj-lt"/>
              <a:buAutoNum type="arabicPeriod" startAt="7"/>
            </a:pPr>
            <a:r>
              <a:rPr lang="en-US" sz="2200" dirty="0" smtClean="0"/>
              <a:t>Press </a:t>
            </a:r>
            <a:r>
              <a:rPr lang="en-US" sz="2200" dirty="0"/>
              <a:t>the </a:t>
            </a:r>
            <a:r>
              <a:rPr lang="en-US" sz="2200" b="1" dirty="0"/>
              <a:t>Enter</a:t>
            </a:r>
            <a:r>
              <a:rPr lang="en-US" sz="2200" dirty="0"/>
              <a:t> </a:t>
            </a:r>
            <a:r>
              <a:rPr lang="en-US" sz="2200" dirty="0" smtClean="0"/>
              <a:t/>
            </a:r>
            <a:br>
              <a:rPr lang="en-US" sz="2200" dirty="0" smtClean="0"/>
            </a:br>
            <a:r>
              <a:rPr lang="en-US" sz="2200" dirty="0" smtClean="0"/>
              <a:t>key </a:t>
            </a:r>
            <a:r>
              <a:rPr lang="en-US" sz="2200" dirty="0"/>
              <a:t>once.</a:t>
            </a:r>
          </a:p>
          <a:p>
            <a:pPr marL="457200" indent="-457200">
              <a:buFont typeface="+mj-lt"/>
              <a:buAutoNum type="arabicPeriod" startAt="7"/>
            </a:pPr>
            <a:r>
              <a:rPr lang="en-US" sz="2200" dirty="0" smtClean="0"/>
              <a:t>Click </a:t>
            </a:r>
            <a:r>
              <a:rPr lang="en-US" sz="2200" dirty="0"/>
              <a:t>the </a:t>
            </a:r>
            <a:r>
              <a:rPr lang="en-US" sz="2200" b="1" dirty="0"/>
              <a:t>Greeting line</a:t>
            </a:r>
            <a:r>
              <a:rPr lang="en-US" sz="2200" dirty="0"/>
              <a:t> </a:t>
            </a:r>
            <a:r>
              <a:rPr lang="en-US" sz="2200" dirty="0" smtClean="0"/>
              <a:t/>
            </a:r>
            <a:br>
              <a:rPr lang="en-US" sz="2200" dirty="0" smtClean="0"/>
            </a:br>
            <a:r>
              <a:rPr lang="en-US" sz="2200" dirty="0" smtClean="0"/>
              <a:t>link </a:t>
            </a:r>
            <a:r>
              <a:rPr lang="en-US" sz="2200" dirty="0"/>
              <a:t>to open the </a:t>
            </a:r>
            <a:r>
              <a:rPr lang="en-US" sz="2200" i="1" dirty="0"/>
              <a:t>Insert </a:t>
            </a:r>
            <a:r>
              <a:rPr lang="en-US" sz="2200" i="1" dirty="0" smtClean="0"/>
              <a:t/>
            </a:r>
            <a:br>
              <a:rPr lang="en-US" sz="2200" i="1" dirty="0" smtClean="0"/>
            </a:br>
            <a:r>
              <a:rPr lang="en-US" sz="2200" i="1" dirty="0" smtClean="0"/>
              <a:t>Greeting </a:t>
            </a:r>
            <a:r>
              <a:rPr lang="en-US" sz="2200" i="1" dirty="0"/>
              <a:t>Line</a:t>
            </a:r>
            <a:r>
              <a:rPr lang="en-US" sz="2200" dirty="0"/>
              <a:t> dialog </a:t>
            </a:r>
            <a:r>
              <a:rPr lang="en-US" sz="2200" dirty="0" smtClean="0"/>
              <a:t/>
            </a:r>
            <a:br>
              <a:rPr lang="en-US" sz="2200" dirty="0" smtClean="0"/>
            </a:br>
            <a:r>
              <a:rPr lang="en-US" sz="2200" dirty="0" smtClean="0"/>
              <a:t>box </a:t>
            </a:r>
            <a:r>
              <a:rPr lang="en-US" sz="2200" dirty="0"/>
              <a:t>as shown </a:t>
            </a:r>
            <a:r>
              <a:rPr lang="en-US" sz="2200" dirty="0" smtClean="0"/>
              <a:t>at right</a:t>
            </a:r>
            <a:br>
              <a:rPr lang="en-US" sz="2200" dirty="0" smtClean="0"/>
            </a:br>
            <a:r>
              <a:rPr lang="en-US" sz="2200" dirty="0" smtClean="0"/>
              <a:t>The </a:t>
            </a:r>
            <a:r>
              <a:rPr lang="en-US" sz="2200" dirty="0"/>
              <a:t>drop-down arrows </a:t>
            </a:r>
            <a:r>
              <a:rPr lang="en-US" sz="2200" dirty="0" smtClean="0"/>
              <a:t/>
            </a:r>
            <a:br>
              <a:rPr lang="en-US" sz="2200" dirty="0" smtClean="0"/>
            </a:br>
            <a:r>
              <a:rPr lang="en-US" sz="2200" dirty="0" smtClean="0"/>
              <a:t>under </a:t>
            </a:r>
            <a:r>
              <a:rPr lang="en-US" sz="2200" dirty="0"/>
              <a:t>the </a:t>
            </a:r>
            <a:r>
              <a:rPr lang="en-US" sz="2200" i="1" dirty="0"/>
              <a:t>Greeting </a:t>
            </a:r>
            <a:r>
              <a:rPr lang="en-US" sz="2200" i="1" dirty="0" smtClean="0"/>
              <a:t/>
            </a:r>
            <a:br>
              <a:rPr lang="en-US" sz="2200" i="1" dirty="0" smtClean="0"/>
            </a:br>
            <a:r>
              <a:rPr lang="en-US" sz="2200" i="1" dirty="0" smtClean="0"/>
              <a:t>line </a:t>
            </a:r>
            <a:r>
              <a:rPr lang="en-US" sz="2200" i="1" dirty="0"/>
              <a:t>format</a:t>
            </a:r>
            <a:r>
              <a:rPr lang="en-US" sz="2200" dirty="0"/>
              <a:t> provide options to select the salutation, name, and punctuation. You will use the salutation </a:t>
            </a:r>
            <a:r>
              <a:rPr lang="en-US" sz="2200" b="1" dirty="0"/>
              <a:t>Dear</a:t>
            </a:r>
            <a:r>
              <a:rPr lang="en-US" sz="2200" dirty="0"/>
              <a:t> for the letter.</a:t>
            </a:r>
          </a:p>
          <a:p>
            <a:endParaRPr lang="en-US" sz="2400" dirty="0"/>
          </a:p>
        </p:txBody>
      </p:sp>
      <p:pic>
        <p:nvPicPr>
          <p:cNvPr id="2" name="Picture 1" descr="11.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1660664"/>
            <a:ext cx="4658815" cy="3134856"/>
          </a:xfrm>
          <a:prstGeom prst="rect">
            <a:avLst/>
          </a:prstGeom>
        </p:spPr>
      </p:pic>
    </p:spTree>
    <p:extLst>
      <p:ext uri="{BB962C8B-B14F-4D97-AF65-F5344CB8AC3E}">
        <p14:creationId xmlns:p14="http://schemas.microsoft.com/office/powerpoint/2010/main" val="197108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4</a:t>
            </a:r>
            <a:endParaRPr lang="en-US" sz="2400" dirty="0"/>
          </a:p>
          <a:p>
            <a:pPr marL="457200" indent="-457200">
              <a:buFont typeface="+mj-lt"/>
              <a:buAutoNum type="arabicPeriod" startAt="10"/>
            </a:pPr>
            <a:r>
              <a:rPr lang="en-US" sz="2400" b="1" dirty="0" smtClean="0"/>
              <a:t> </a:t>
            </a:r>
            <a:r>
              <a:rPr lang="en-US" sz="2400" dirty="0" smtClean="0"/>
              <a:t>Click </a:t>
            </a:r>
            <a:r>
              <a:rPr lang="en-US" sz="2400" dirty="0"/>
              <a:t>the </a:t>
            </a:r>
            <a:r>
              <a:rPr lang="en-US" sz="2400" b="1" dirty="0"/>
              <a:t>drop-down arrow</a:t>
            </a:r>
            <a:r>
              <a:rPr lang="en-US" sz="2400" dirty="0"/>
              <a:t> next to </a:t>
            </a:r>
            <a:r>
              <a:rPr lang="en-US" sz="2400" b="1" dirty="0"/>
              <a:t>Joshua Randal Jr.</a:t>
            </a:r>
            <a:r>
              <a:rPr lang="en-US" sz="2400" dirty="0"/>
              <a:t> to view the options. Keep the default as the selection.</a:t>
            </a:r>
          </a:p>
          <a:p>
            <a:pPr marL="457200" indent="-457200">
              <a:buFont typeface="+mj-lt"/>
              <a:buAutoNum type="arabicPeriod" startAt="10"/>
            </a:pPr>
            <a:r>
              <a:rPr lang="en-US" sz="2400" b="1" dirty="0" smtClean="0"/>
              <a:t> </a:t>
            </a:r>
            <a:r>
              <a:rPr lang="en-US" sz="2400" dirty="0" smtClean="0"/>
              <a:t>Click </a:t>
            </a:r>
            <a:r>
              <a:rPr lang="en-US" sz="2400" dirty="0"/>
              <a:t>the </a:t>
            </a:r>
            <a:r>
              <a:rPr lang="en-US" sz="2400" b="1" dirty="0"/>
              <a:t>drop-down arrow</a:t>
            </a:r>
            <a:r>
              <a:rPr lang="en-US" sz="2400" dirty="0"/>
              <a:t> next to the comma and select the colon (</a:t>
            </a:r>
            <a:r>
              <a:rPr lang="en-US" sz="2400" b="1" dirty="0"/>
              <a:t>:</a:t>
            </a:r>
            <a:r>
              <a:rPr lang="en-US" sz="2400" dirty="0"/>
              <a:t>). Click </a:t>
            </a:r>
            <a:r>
              <a:rPr lang="en-US" sz="2400" b="1" dirty="0"/>
              <a:t>OK</a:t>
            </a:r>
            <a:r>
              <a:rPr lang="en-US" sz="2400" dirty="0"/>
              <a:t>. Your document should match </a:t>
            </a:r>
            <a:r>
              <a:rPr lang="en-US" sz="2400" dirty="0" smtClean="0"/>
              <a:t>the one below. </a:t>
            </a:r>
            <a:r>
              <a:rPr lang="en-US" sz="2400" dirty="0"/>
              <a:t>You have inserted two field codes in your document. </a:t>
            </a:r>
          </a:p>
        </p:txBody>
      </p:sp>
      <p:pic>
        <p:nvPicPr>
          <p:cNvPr id="2" name="Picture 1" descr="11.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7" y="4077072"/>
            <a:ext cx="5135195" cy="2120528"/>
          </a:xfrm>
          <a:prstGeom prst="rect">
            <a:avLst/>
          </a:prstGeom>
        </p:spPr>
      </p:pic>
    </p:spTree>
    <p:extLst>
      <p:ext uri="{BB962C8B-B14F-4D97-AF65-F5344CB8AC3E}">
        <p14:creationId xmlns:p14="http://schemas.microsoft.com/office/powerpoint/2010/main" val="1481870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smtClean="0"/>
              <a:t>STEP </a:t>
            </a:r>
            <a:r>
              <a:rPr lang="en-US" sz="2400" b="1" u="sng" dirty="0"/>
              <a:t>5</a:t>
            </a:r>
            <a:endParaRPr lang="en-US" sz="2400" dirty="0"/>
          </a:p>
          <a:p>
            <a:pPr marL="457200" indent="-457200">
              <a:buFont typeface="+mj-lt"/>
              <a:buAutoNum type="arabicPeriod"/>
            </a:pPr>
            <a:r>
              <a:rPr lang="en-US" sz="2200" dirty="0" smtClean="0"/>
              <a:t>At </a:t>
            </a:r>
            <a:r>
              <a:rPr lang="en-US" sz="2200" dirty="0"/>
              <a:t>the bottom of the </a:t>
            </a:r>
            <a:r>
              <a:rPr lang="en-US" sz="2200" dirty="0" smtClean="0"/>
              <a:t>Mail </a:t>
            </a:r>
            <a:r>
              <a:rPr lang="en-US" sz="2200" dirty="0"/>
              <a:t>Merge pane, </a:t>
            </a:r>
            <a:r>
              <a:rPr lang="en-US" sz="2200" dirty="0" smtClean="0"/>
              <a:t>click the </a:t>
            </a:r>
            <a:r>
              <a:rPr lang="en-US" sz="2200" dirty="0"/>
              <a:t>link, </a:t>
            </a:r>
            <a:r>
              <a:rPr lang="en-US" sz="2200" b="1" dirty="0" smtClean="0"/>
              <a:t>Next</a:t>
            </a:r>
            <a:r>
              <a:rPr lang="en-US" sz="2200" b="1" dirty="0"/>
              <a:t>: Preview </a:t>
            </a:r>
            <a:r>
              <a:rPr lang="en-US" sz="2200" b="1" dirty="0" smtClean="0"/>
              <a:t>your </a:t>
            </a:r>
            <a:r>
              <a:rPr lang="en-US" sz="2200" b="1" dirty="0"/>
              <a:t>letters</a:t>
            </a:r>
            <a:r>
              <a:rPr lang="en-US" sz="2200" dirty="0"/>
              <a:t>. Notice the </a:t>
            </a:r>
            <a:r>
              <a:rPr lang="en-US" sz="2200" dirty="0" smtClean="0"/>
              <a:t>first </a:t>
            </a:r>
            <a:r>
              <a:rPr lang="en-US" sz="2200" dirty="0"/>
              <a:t>recipient, Ted </a:t>
            </a:r>
            <a:r>
              <a:rPr lang="en-US" sz="2200" dirty="0" smtClean="0"/>
              <a:t>Bremer </a:t>
            </a:r>
            <a:r>
              <a:rPr lang="en-US" sz="2200" dirty="0"/>
              <a:t>appears in the </a:t>
            </a:r>
            <a:r>
              <a:rPr lang="en-US" sz="2200" dirty="0" smtClean="0"/>
              <a:t>document</a:t>
            </a:r>
            <a:r>
              <a:rPr lang="en-US" sz="2200" dirty="0"/>
              <a:t>. On the Mail </a:t>
            </a:r>
            <a:r>
              <a:rPr lang="en-US" sz="2200" dirty="0" smtClean="0"/>
              <a:t>Merge </a:t>
            </a:r>
            <a:r>
              <a:rPr lang="en-US" sz="2200" dirty="0"/>
              <a:t>pane, preview each letter in the </a:t>
            </a:r>
            <a:r>
              <a:rPr lang="en-US" sz="2200" dirty="0" smtClean="0"/>
              <a:t/>
            </a:r>
            <a:br>
              <a:rPr lang="en-US" sz="2200" dirty="0" smtClean="0"/>
            </a:br>
            <a:r>
              <a:rPr lang="en-US" sz="2200" dirty="0" smtClean="0"/>
              <a:t>document </a:t>
            </a:r>
            <a:r>
              <a:rPr lang="en-US" sz="2200" dirty="0"/>
              <a:t>screen </a:t>
            </a:r>
            <a:r>
              <a:rPr lang="en-US" sz="2200" dirty="0" smtClean="0"/>
              <a:t/>
            </a:r>
            <a:br>
              <a:rPr lang="en-US" sz="2200" dirty="0" smtClean="0"/>
            </a:br>
            <a:r>
              <a:rPr lang="en-US" sz="2200" dirty="0" smtClean="0"/>
              <a:t>by </a:t>
            </a:r>
            <a:r>
              <a:rPr lang="en-US" sz="2200" dirty="0"/>
              <a:t>using the buttons </a:t>
            </a:r>
            <a:r>
              <a:rPr lang="en-US" sz="2200" dirty="0" smtClean="0"/>
              <a:t/>
            </a:r>
            <a:br>
              <a:rPr lang="en-US" sz="2200" dirty="0" smtClean="0"/>
            </a:br>
            <a:r>
              <a:rPr lang="en-US" sz="2200" dirty="0" smtClean="0"/>
              <a:t>as </a:t>
            </a:r>
            <a:r>
              <a:rPr lang="en-US" sz="2200" dirty="0"/>
              <a:t>shown </a:t>
            </a:r>
            <a:r>
              <a:rPr lang="en-US" sz="2200" dirty="0" smtClean="0"/>
              <a:t>above. </a:t>
            </a:r>
            <a:br>
              <a:rPr lang="en-US" sz="2200" dirty="0" smtClean="0"/>
            </a:br>
            <a:r>
              <a:rPr lang="en-US" sz="2200" dirty="0" smtClean="0"/>
              <a:t>Click </a:t>
            </a:r>
            <a:r>
              <a:rPr lang="en-US" sz="2200" dirty="0"/>
              <a:t>the </a:t>
            </a:r>
            <a:r>
              <a:rPr lang="en-US" sz="2200" b="1" dirty="0"/>
              <a:t>Next</a:t>
            </a:r>
            <a:r>
              <a:rPr lang="en-US" sz="2200" dirty="0"/>
              <a:t> </a:t>
            </a:r>
            <a:r>
              <a:rPr lang="en-US" sz="2200" dirty="0" smtClean="0"/>
              <a:t/>
            </a:r>
            <a:br>
              <a:rPr lang="en-US" sz="2200" dirty="0" smtClean="0"/>
            </a:br>
            <a:r>
              <a:rPr lang="en-US" sz="2200" dirty="0" smtClean="0"/>
              <a:t>button</a:t>
            </a:r>
            <a:r>
              <a:rPr lang="en-US" sz="2200" dirty="0"/>
              <a:t>, </a:t>
            </a:r>
            <a:r>
              <a:rPr lang="en-US" sz="2200" dirty="0" smtClean="0"/>
              <a:t>preview </a:t>
            </a:r>
            <a:br>
              <a:rPr lang="en-US" sz="2200" dirty="0" smtClean="0"/>
            </a:br>
            <a:r>
              <a:rPr lang="en-US" sz="2200" dirty="0" smtClean="0"/>
              <a:t>each </a:t>
            </a:r>
            <a:r>
              <a:rPr lang="en-US" sz="2200" dirty="0"/>
              <a:t>letter, </a:t>
            </a:r>
            <a:r>
              <a:rPr lang="en-US" sz="2200" dirty="0" smtClean="0"/>
              <a:t>and </a:t>
            </a:r>
            <a:br>
              <a:rPr lang="en-US" sz="2200" dirty="0" smtClean="0"/>
            </a:br>
            <a:r>
              <a:rPr lang="en-US" sz="2200" dirty="0" smtClean="0"/>
              <a:t>return </a:t>
            </a:r>
            <a:r>
              <a:rPr lang="en-US" sz="2200" dirty="0"/>
              <a:t>to the first </a:t>
            </a:r>
            <a:r>
              <a:rPr lang="en-US" sz="2200" dirty="0" smtClean="0"/>
              <a:t/>
            </a:r>
            <a:br>
              <a:rPr lang="en-US" sz="2200" dirty="0" smtClean="0"/>
            </a:br>
            <a:r>
              <a:rPr lang="en-US" sz="2200" dirty="0" smtClean="0"/>
              <a:t>recipient.</a:t>
            </a:r>
          </a:p>
          <a:p>
            <a:endParaRPr lang="en-US" sz="2400" dirty="0"/>
          </a:p>
          <a:p>
            <a:endParaRPr lang="en-US" sz="2400" dirty="0"/>
          </a:p>
        </p:txBody>
      </p:sp>
      <p:pic>
        <p:nvPicPr>
          <p:cNvPr id="2" name="Picture 1" descr="11.1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6262" y="3352800"/>
            <a:ext cx="5010038" cy="2519458"/>
          </a:xfrm>
          <a:prstGeom prst="rect">
            <a:avLst/>
          </a:prstGeom>
        </p:spPr>
      </p:pic>
    </p:spTree>
    <p:extLst>
      <p:ext uri="{BB962C8B-B14F-4D97-AF65-F5344CB8AC3E}">
        <p14:creationId xmlns:p14="http://schemas.microsoft.com/office/powerpoint/2010/main" val="463965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a:t>
            </a:r>
            <a:r>
              <a:rPr lang="en-US" sz="2400" b="1" u="sng" dirty="0" smtClean="0"/>
              <a:t>5</a:t>
            </a:r>
            <a:endParaRPr lang="en-US" sz="2400" b="1" dirty="0" smtClean="0"/>
          </a:p>
          <a:p>
            <a:pPr marL="457200" indent="-457200">
              <a:buFont typeface="+mj-lt"/>
              <a:buAutoNum type="arabicPeriod" startAt="2"/>
            </a:pPr>
            <a:r>
              <a:rPr lang="en-US" sz="2400" dirty="0" smtClean="0"/>
              <a:t>Before </a:t>
            </a:r>
            <a:r>
              <a:rPr lang="en-US" sz="2400" dirty="0"/>
              <a:t>finalizing the merge, the mailing address contains extra spaces between the lines that need correction. Select the text beginning with </a:t>
            </a:r>
            <a:r>
              <a:rPr lang="en-US" sz="2400" i="1" dirty="0"/>
              <a:t>Ted Bremer, </a:t>
            </a:r>
            <a:r>
              <a:rPr lang="en-US" sz="2400" dirty="0"/>
              <a:t>the address through the zip code,</a:t>
            </a:r>
            <a:r>
              <a:rPr lang="en-US" sz="2400" i="1" dirty="0"/>
              <a:t> 45632.</a:t>
            </a:r>
            <a:endParaRPr lang="en-US" sz="2400" dirty="0"/>
          </a:p>
          <a:p>
            <a:pPr marL="457200" indent="-457200">
              <a:buFont typeface="+mj-lt"/>
              <a:buAutoNum type="arabicPeriod" startAt="2"/>
            </a:pPr>
            <a:r>
              <a:rPr lang="en-US" sz="2400" dirty="0" smtClean="0"/>
              <a:t>On </a:t>
            </a:r>
            <a:r>
              <a:rPr lang="en-US" sz="2400" dirty="0"/>
              <a:t>the </a:t>
            </a:r>
            <a:r>
              <a:rPr lang="en-US" sz="2400" i="1" dirty="0"/>
              <a:t>Home</a:t>
            </a:r>
            <a:r>
              <a:rPr lang="en-US" sz="2400" dirty="0"/>
              <a:t> tab, in the </a:t>
            </a:r>
            <a:r>
              <a:rPr lang="en-US" sz="2400" i="1" dirty="0"/>
              <a:t>Paragraph</a:t>
            </a:r>
            <a:r>
              <a:rPr lang="en-US" sz="2400" dirty="0"/>
              <a:t> group, click the </a:t>
            </a:r>
            <a:r>
              <a:rPr lang="en-US" sz="2400" b="1" dirty="0"/>
              <a:t>drop-down arrow</a:t>
            </a:r>
            <a:r>
              <a:rPr lang="en-US" sz="2400" dirty="0"/>
              <a:t> to display the </a:t>
            </a:r>
            <a:r>
              <a:rPr lang="en-US" sz="2400" i="1" dirty="0"/>
              <a:t>Line and Paragraph Spacing</a:t>
            </a:r>
            <a:r>
              <a:rPr lang="en-US" sz="2400" dirty="0"/>
              <a:t> menu and select </a:t>
            </a:r>
            <a:r>
              <a:rPr lang="en-US" sz="2400" b="1" dirty="0"/>
              <a:t>Remove</a:t>
            </a:r>
            <a:r>
              <a:rPr lang="en-US" sz="2400" dirty="0"/>
              <a:t> </a:t>
            </a:r>
            <a:r>
              <a:rPr lang="en-US" sz="2400" b="1" dirty="0"/>
              <a:t>Space Before Paragraph</a:t>
            </a:r>
            <a:r>
              <a:rPr lang="en-US" sz="2400" dirty="0" smtClean="0"/>
              <a:t>.</a:t>
            </a:r>
            <a:endParaRPr lang="en-US" sz="2400" dirty="0"/>
          </a:p>
        </p:txBody>
      </p:sp>
    </p:spTree>
    <p:extLst>
      <p:ext uri="{BB962C8B-B14F-4D97-AF65-F5344CB8AC3E}">
        <p14:creationId xmlns:p14="http://schemas.microsoft.com/office/powerpoint/2010/main" val="530326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a:t>
            </a:r>
            <a:r>
              <a:rPr lang="en-US" sz="2400" b="1" u="sng" dirty="0" smtClean="0"/>
              <a:t>5</a:t>
            </a:r>
            <a:endParaRPr lang="en-US" sz="2400" dirty="0" smtClean="0"/>
          </a:p>
          <a:p>
            <a:pPr marL="457200" indent="-457200">
              <a:buFont typeface="+mj-lt"/>
              <a:buAutoNum type="arabicPeriod" startAt="4"/>
            </a:pPr>
            <a:r>
              <a:rPr lang="en-US" sz="2000" dirty="0" smtClean="0"/>
              <a:t>Place </a:t>
            </a:r>
            <a:r>
              <a:rPr lang="en-US" sz="2000" dirty="0"/>
              <a:t>the insertion point </a:t>
            </a:r>
            <a:r>
              <a:rPr lang="en-US" sz="2000" dirty="0" smtClean="0"/>
              <a:t/>
            </a:r>
            <a:br>
              <a:rPr lang="en-US" sz="2000" dirty="0" smtClean="0"/>
            </a:br>
            <a:r>
              <a:rPr lang="en-US" sz="2000" dirty="0" smtClean="0"/>
              <a:t>in </a:t>
            </a:r>
            <a:r>
              <a:rPr lang="en-US" sz="2000" dirty="0"/>
              <a:t>the date. In the </a:t>
            </a:r>
            <a:r>
              <a:rPr lang="en-US" sz="2000" i="1" dirty="0" smtClean="0"/>
              <a:t>Para-</a:t>
            </a:r>
            <a:br>
              <a:rPr lang="en-US" sz="2000" i="1" dirty="0" smtClean="0"/>
            </a:br>
            <a:r>
              <a:rPr lang="en-US" sz="2000" i="1" dirty="0" smtClean="0"/>
              <a:t>graph</a:t>
            </a:r>
            <a:r>
              <a:rPr lang="en-US" sz="2000" dirty="0" smtClean="0"/>
              <a:t> </a:t>
            </a:r>
            <a:r>
              <a:rPr lang="en-US" sz="2000" dirty="0"/>
              <a:t>group on the </a:t>
            </a:r>
            <a:r>
              <a:rPr lang="en-US" sz="2000" i="1" dirty="0"/>
              <a:t>Home</a:t>
            </a:r>
            <a:r>
              <a:rPr lang="en-US" sz="2000" dirty="0"/>
              <a:t> </a:t>
            </a:r>
            <a:r>
              <a:rPr lang="en-US" sz="2000" dirty="0" smtClean="0"/>
              <a:t/>
            </a:r>
            <a:br>
              <a:rPr lang="en-US" sz="2000" dirty="0" smtClean="0"/>
            </a:br>
            <a:r>
              <a:rPr lang="en-US" sz="2000" dirty="0" smtClean="0"/>
              <a:t>tab</a:t>
            </a:r>
            <a:r>
              <a:rPr lang="en-US" sz="2000" dirty="0"/>
              <a:t>, click the </a:t>
            </a:r>
            <a:r>
              <a:rPr lang="en-US" sz="2000" b="1" dirty="0"/>
              <a:t>drop-down </a:t>
            </a:r>
            <a:r>
              <a:rPr lang="en-US" sz="2000" b="1" dirty="0" smtClean="0"/>
              <a:t/>
            </a:r>
            <a:br>
              <a:rPr lang="en-US" sz="2000" b="1" dirty="0" smtClean="0"/>
            </a:br>
            <a:r>
              <a:rPr lang="en-US" sz="2000" b="1" dirty="0" smtClean="0"/>
              <a:t>arrow</a:t>
            </a:r>
            <a:r>
              <a:rPr lang="en-US" sz="2000" dirty="0" smtClean="0"/>
              <a:t> </a:t>
            </a:r>
            <a:r>
              <a:rPr lang="en-US" sz="2000" dirty="0"/>
              <a:t>to display the </a:t>
            </a:r>
            <a:r>
              <a:rPr lang="en-US" sz="2000" i="1" dirty="0"/>
              <a:t>Line </a:t>
            </a:r>
            <a:r>
              <a:rPr lang="en-US" sz="2000" i="1" dirty="0" smtClean="0"/>
              <a:t/>
            </a:r>
            <a:br>
              <a:rPr lang="en-US" sz="2000" i="1" dirty="0" smtClean="0"/>
            </a:br>
            <a:r>
              <a:rPr lang="en-US" sz="2000" i="1" dirty="0" smtClean="0"/>
              <a:t>and </a:t>
            </a:r>
            <a:r>
              <a:rPr lang="en-US" sz="2000" i="1" dirty="0"/>
              <a:t>Paragraph Spacing</a:t>
            </a:r>
            <a:r>
              <a:rPr lang="en-US" sz="2000" dirty="0"/>
              <a:t> </a:t>
            </a:r>
            <a:r>
              <a:rPr lang="en-US" sz="2000" dirty="0" smtClean="0"/>
              <a:t/>
            </a:r>
            <a:br>
              <a:rPr lang="en-US" sz="2000" dirty="0" smtClean="0"/>
            </a:br>
            <a:r>
              <a:rPr lang="en-US" sz="2000" dirty="0" smtClean="0"/>
              <a:t>menu </a:t>
            </a:r>
            <a:r>
              <a:rPr lang="en-US" sz="2000" dirty="0"/>
              <a:t>and select </a:t>
            </a:r>
            <a:r>
              <a:rPr lang="en-US" sz="2000" b="1" dirty="0"/>
              <a:t>Add </a:t>
            </a:r>
            <a:r>
              <a:rPr lang="en-US" sz="2000" b="1" dirty="0" smtClean="0"/>
              <a:t/>
            </a:r>
            <a:br>
              <a:rPr lang="en-US" sz="2000" b="1" dirty="0" smtClean="0"/>
            </a:br>
            <a:r>
              <a:rPr lang="en-US" sz="2000" b="1" dirty="0" smtClean="0"/>
              <a:t>Space </a:t>
            </a:r>
            <a:r>
              <a:rPr lang="en-US" sz="2000" b="1" dirty="0"/>
              <a:t>After Paragraph</a:t>
            </a:r>
            <a:r>
              <a:rPr lang="en-US" sz="2000" dirty="0"/>
              <a:t>. </a:t>
            </a:r>
            <a:r>
              <a:rPr lang="en-US" sz="2000" dirty="0" smtClean="0"/>
              <a:t/>
            </a:r>
            <a:br>
              <a:rPr lang="en-US" sz="2000" dirty="0" smtClean="0"/>
            </a:br>
            <a:r>
              <a:rPr lang="en-US" sz="2000" dirty="0" smtClean="0"/>
              <a:t>This </a:t>
            </a:r>
            <a:r>
              <a:rPr lang="en-US" sz="2000" dirty="0"/>
              <a:t>separates the date </a:t>
            </a:r>
            <a:r>
              <a:rPr lang="en-US" sz="2000" dirty="0" smtClean="0"/>
              <a:t/>
            </a:r>
            <a:br>
              <a:rPr lang="en-US" sz="2000" dirty="0" smtClean="0"/>
            </a:br>
            <a:r>
              <a:rPr lang="en-US" sz="2000" dirty="0" smtClean="0"/>
              <a:t>from </a:t>
            </a:r>
            <a:r>
              <a:rPr lang="en-US" sz="2000" dirty="0"/>
              <a:t>the Address Block. </a:t>
            </a:r>
            <a:r>
              <a:rPr lang="en-US" sz="2000" dirty="0" smtClean="0"/>
              <a:t/>
            </a:r>
            <a:br>
              <a:rPr lang="en-US" sz="2000" dirty="0" smtClean="0"/>
            </a:br>
            <a:r>
              <a:rPr lang="en-US" sz="2000" dirty="0" smtClean="0"/>
              <a:t>The </a:t>
            </a:r>
            <a:r>
              <a:rPr lang="en-US" sz="2000" dirty="0"/>
              <a:t>document should display as </a:t>
            </a:r>
            <a:r>
              <a:rPr lang="en-US" sz="2000" dirty="0" smtClean="0"/>
              <a:t>above. </a:t>
            </a:r>
            <a:r>
              <a:rPr lang="en-US" sz="2000" dirty="0"/>
              <a:t>Preview each letter again by using the </a:t>
            </a:r>
            <a:r>
              <a:rPr lang="en-US" sz="2000" b="1" dirty="0"/>
              <a:t>Next</a:t>
            </a:r>
            <a:r>
              <a:rPr lang="en-US" sz="2000" dirty="0"/>
              <a:t> and </a:t>
            </a:r>
            <a:r>
              <a:rPr lang="en-US" sz="2000" b="1" dirty="0"/>
              <a:t>Previous</a:t>
            </a:r>
            <a:r>
              <a:rPr lang="en-US" sz="2000" dirty="0"/>
              <a:t> buttons on the Mail Merge pane and return to the first recipient. Each recipient should be in the correct format</a:t>
            </a:r>
            <a:r>
              <a:rPr lang="en-US" sz="2000" dirty="0" smtClean="0"/>
              <a:t>.</a:t>
            </a:r>
            <a:endParaRPr lang="en-US" sz="2000" dirty="0"/>
          </a:p>
        </p:txBody>
      </p:sp>
      <p:pic>
        <p:nvPicPr>
          <p:cNvPr id="2" name="Picture 1" descr="11.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004" y="2060848"/>
            <a:ext cx="4458179" cy="2984642"/>
          </a:xfrm>
          <a:prstGeom prst="rect">
            <a:avLst/>
          </a:prstGeom>
        </p:spPr>
      </p:pic>
    </p:spTree>
    <p:extLst>
      <p:ext uri="{BB962C8B-B14F-4D97-AF65-F5344CB8AC3E}">
        <p14:creationId xmlns:p14="http://schemas.microsoft.com/office/powerpoint/2010/main" val="817732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4834880" cy="4876800"/>
          </a:xfrm>
        </p:spPr>
        <p:txBody>
          <a:bodyPr/>
          <a:lstStyle/>
          <a:p>
            <a:pPr marL="0" indent="0">
              <a:buNone/>
            </a:pPr>
            <a:r>
              <a:rPr lang="en-US" sz="2400" b="1" u="sng" dirty="0"/>
              <a:t>STEP 6</a:t>
            </a:r>
            <a:endParaRPr lang="en-US" sz="2400" dirty="0"/>
          </a:p>
          <a:p>
            <a:pPr marL="457200" indent="-457200">
              <a:buFont typeface="+mj-lt"/>
              <a:buAutoNum type="arabicPeriod"/>
            </a:pPr>
            <a:r>
              <a:rPr lang="en-US" sz="2000" dirty="0" smtClean="0"/>
              <a:t>At </a:t>
            </a:r>
            <a:r>
              <a:rPr lang="en-US" sz="2000" dirty="0"/>
              <a:t>the bottom of the Mail Merge pane, click the link, </a:t>
            </a:r>
            <a:r>
              <a:rPr lang="en-US" sz="2000" b="1" dirty="0"/>
              <a:t>Next: Complete the merge</a:t>
            </a:r>
            <a:r>
              <a:rPr lang="en-US" sz="2000" dirty="0"/>
              <a:t> to advance to Step 6 as shown </a:t>
            </a:r>
            <a:r>
              <a:rPr lang="en-US" sz="2000" dirty="0" smtClean="0"/>
              <a:t>at right. </a:t>
            </a:r>
            <a:r>
              <a:rPr lang="en-US" sz="2000" dirty="0"/>
              <a:t>The letter is already merged and ready to </a:t>
            </a:r>
            <a:r>
              <a:rPr lang="en-US" sz="2000" b="1" dirty="0"/>
              <a:t>Print</a:t>
            </a:r>
            <a:r>
              <a:rPr lang="en-US" sz="2000" dirty="0"/>
              <a:t> or you can edit each letter individually. When you click the link </a:t>
            </a:r>
            <a:r>
              <a:rPr lang="en-US" sz="2000" b="1" dirty="0"/>
              <a:t>Edit individual letters</a:t>
            </a:r>
            <a:r>
              <a:rPr lang="en-US" sz="2000" dirty="0"/>
              <a:t> under the Merge section, the </a:t>
            </a:r>
            <a:r>
              <a:rPr lang="en-US" sz="2000" i="1" dirty="0"/>
              <a:t>Merge to New Document</a:t>
            </a:r>
            <a:r>
              <a:rPr lang="en-US" sz="2000" dirty="0"/>
              <a:t> dialog box opens. When you select the </a:t>
            </a:r>
            <a:r>
              <a:rPr lang="en-US" sz="2000" b="1" dirty="0"/>
              <a:t>All</a:t>
            </a:r>
            <a:r>
              <a:rPr lang="en-US" sz="2000" dirty="0"/>
              <a:t> radio button, then All letters will open as a new document, and Letters1 will display on the title bar. When you finish editing the letters</a:t>
            </a:r>
            <a:r>
              <a:rPr lang="en-US" sz="2000" dirty="0" smtClean="0"/>
              <a:t>,</a:t>
            </a:r>
            <a:endParaRPr lang="en-US" sz="2400" dirty="0"/>
          </a:p>
          <a:p>
            <a:endParaRPr lang="en-US" sz="2400" dirty="0"/>
          </a:p>
          <a:p>
            <a:endParaRPr lang="en-US" sz="2400" dirty="0"/>
          </a:p>
        </p:txBody>
      </p:sp>
      <p:pic>
        <p:nvPicPr>
          <p:cNvPr id="2" name="Picture 1" descr="11.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303" y="1484784"/>
            <a:ext cx="3206145" cy="4889500"/>
          </a:xfrm>
          <a:prstGeom prst="rect">
            <a:avLst/>
          </a:prstGeom>
        </p:spPr>
      </p:pic>
    </p:spTree>
    <p:extLst>
      <p:ext uri="{BB962C8B-B14F-4D97-AF65-F5344CB8AC3E}">
        <p14:creationId xmlns:p14="http://schemas.microsoft.com/office/powerpoint/2010/main" val="701357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a:t>STEP 6</a:t>
            </a:r>
            <a:endParaRPr lang="en-US" sz="2400" dirty="0"/>
          </a:p>
          <a:p>
            <a:pPr marL="0" indent="0">
              <a:buNone/>
            </a:pPr>
            <a:r>
              <a:rPr lang="en-US" sz="2000" dirty="0" smtClean="0"/>
              <a:t>you </a:t>
            </a:r>
            <a:r>
              <a:rPr lang="en-US" sz="2000" dirty="0"/>
              <a:t>are ready to save the letters—all letters will be saved as one document. If your insertion point is on the third letter, and you click the link </a:t>
            </a:r>
            <a:r>
              <a:rPr lang="en-US" sz="2000" b="1" dirty="0"/>
              <a:t>Edit individual letters</a:t>
            </a:r>
            <a:r>
              <a:rPr lang="en-US" sz="2000" dirty="0"/>
              <a:t> and then select the radio button for </a:t>
            </a:r>
            <a:r>
              <a:rPr lang="en-US" sz="2000" b="1" dirty="0"/>
              <a:t>Current Record</a:t>
            </a:r>
            <a:r>
              <a:rPr lang="en-US" sz="2000" dirty="0"/>
              <a:t>, the document will open in a new screen with the third document as a new document and Letters followed by a number will appear on the title bar. Edit the document and when you save the document, only the third letter will be saved with the changes made. Selecting the third radio button </a:t>
            </a:r>
            <a:r>
              <a:rPr lang="en-US" sz="2000" b="1" dirty="0"/>
              <a:t>From</a:t>
            </a:r>
            <a:r>
              <a:rPr lang="en-US" sz="2000" dirty="0"/>
              <a:t>, you key the beginning number to the end number of the document you wish to edit. For example, if you wish to edit letter 3 through 5, you would key </a:t>
            </a:r>
            <a:r>
              <a:rPr lang="en-US" sz="2000" b="1" dirty="0"/>
              <a:t>3</a:t>
            </a:r>
            <a:r>
              <a:rPr lang="en-US" sz="2000" dirty="0"/>
              <a:t> to </a:t>
            </a:r>
            <a:r>
              <a:rPr lang="en-US" sz="2000" b="1" dirty="0"/>
              <a:t>5</a:t>
            </a:r>
            <a:r>
              <a:rPr lang="en-US" sz="2000" dirty="0"/>
              <a:t> in the </a:t>
            </a:r>
            <a:r>
              <a:rPr lang="en-US" sz="2000" i="1" dirty="0"/>
              <a:t>From</a:t>
            </a:r>
            <a:r>
              <a:rPr lang="en-US" sz="2000" dirty="0"/>
              <a:t> boxes</a:t>
            </a:r>
            <a:r>
              <a:rPr lang="en-US" sz="2000" dirty="0" smtClean="0"/>
              <a:t>.</a:t>
            </a:r>
            <a:endParaRPr lang="en-US" sz="2000" dirty="0"/>
          </a:p>
        </p:txBody>
      </p:sp>
    </p:spTree>
    <p:extLst>
      <p:ext uri="{BB962C8B-B14F-4D97-AF65-F5344CB8AC3E}">
        <p14:creationId xmlns:p14="http://schemas.microsoft.com/office/powerpoint/2010/main" val="2307966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b="1" u="sng" dirty="0"/>
              <a:t>STEP 6</a:t>
            </a:r>
            <a:endParaRPr lang="en-US" sz="2400" dirty="0"/>
          </a:p>
          <a:p>
            <a:pPr marL="457200" indent="-457200">
              <a:buFont typeface="+mj-lt"/>
              <a:buAutoNum type="arabicPeriod" startAt="2"/>
            </a:pPr>
            <a:r>
              <a:rPr lang="en-US" sz="2200" dirty="0" smtClean="0"/>
              <a:t>Under </a:t>
            </a:r>
            <a:r>
              <a:rPr lang="en-US" sz="2200" dirty="0"/>
              <a:t>Mail Merge pane, in the Merge section, click </a:t>
            </a:r>
            <a:r>
              <a:rPr lang="en-US" sz="2200" b="1" dirty="0"/>
              <a:t>Print</a:t>
            </a:r>
            <a:r>
              <a:rPr lang="en-US" sz="2200" dirty="0"/>
              <a:t> to print each letter. The </a:t>
            </a:r>
            <a:r>
              <a:rPr lang="en-US" sz="2200" i="1" dirty="0"/>
              <a:t>Merge to Printer</a:t>
            </a:r>
            <a:r>
              <a:rPr lang="en-US" sz="2200" dirty="0"/>
              <a:t> dialog box opens with three options to select. Selecting the </a:t>
            </a:r>
            <a:r>
              <a:rPr lang="en-US" sz="2200" b="1" dirty="0"/>
              <a:t>All</a:t>
            </a:r>
            <a:r>
              <a:rPr lang="en-US" sz="2200" dirty="0"/>
              <a:t> radio button will print all letters, the </a:t>
            </a:r>
            <a:r>
              <a:rPr lang="en-US" sz="2200" b="1" dirty="0"/>
              <a:t>Current record</a:t>
            </a:r>
            <a:r>
              <a:rPr lang="en-US" sz="2200" dirty="0"/>
              <a:t> will print the record where your insertion point is located, and </a:t>
            </a:r>
            <a:r>
              <a:rPr lang="en-US" sz="2200" b="1" dirty="0"/>
              <a:t>From</a:t>
            </a:r>
            <a:r>
              <a:rPr lang="en-US" sz="2200" dirty="0"/>
              <a:t> is where you specify which records to print. For example, if you specify records 2 to 4—only those two records will print. Make sure the </a:t>
            </a:r>
            <a:r>
              <a:rPr lang="en-US" sz="2200" b="1" dirty="0"/>
              <a:t>All </a:t>
            </a:r>
            <a:r>
              <a:rPr lang="en-US" sz="2200" dirty="0"/>
              <a:t>radio button is selected and click </a:t>
            </a:r>
            <a:r>
              <a:rPr lang="en-US" sz="2200" b="1" dirty="0"/>
              <a:t>OK</a:t>
            </a:r>
            <a:r>
              <a:rPr lang="en-US" sz="2200" dirty="0"/>
              <a:t> to print.</a:t>
            </a:r>
          </a:p>
          <a:p>
            <a:pPr marL="457200" indent="-457200">
              <a:buFont typeface="+mj-lt"/>
              <a:buAutoNum type="arabicPeriod" startAt="2"/>
            </a:pPr>
            <a:r>
              <a:rPr lang="en-US" sz="2200" dirty="0" smtClean="0"/>
              <a:t>Close </a:t>
            </a:r>
            <a:r>
              <a:rPr lang="en-US" sz="2200" dirty="0"/>
              <a:t>the Mail Merge pane.</a:t>
            </a:r>
          </a:p>
          <a:p>
            <a:pPr marL="457200" indent="-457200">
              <a:buFont typeface="+mj-lt"/>
              <a:buAutoNum type="arabicPeriod" startAt="2"/>
            </a:pPr>
            <a:r>
              <a:rPr lang="en-US" sz="2200" b="1" dirty="0" smtClean="0"/>
              <a:t>SAVE</a:t>
            </a:r>
            <a:r>
              <a:rPr lang="en-US" sz="2200" dirty="0" smtClean="0"/>
              <a:t> </a:t>
            </a:r>
            <a:r>
              <a:rPr lang="en-US" sz="2200" dirty="0"/>
              <a:t>the merge document </a:t>
            </a:r>
            <a:r>
              <a:rPr lang="en-US" sz="2200" dirty="0" smtClean="0"/>
              <a:t>as </a:t>
            </a:r>
            <a:r>
              <a:rPr lang="en-US" sz="2200" b="1" i="1" dirty="0" err="1" smtClean="0"/>
              <a:t>congratulation_letter_merged</a:t>
            </a:r>
            <a:r>
              <a:rPr lang="en-US" sz="2200" dirty="0" smtClean="0"/>
              <a:t> </a:t>
            </a:r>
            <a:r>
              <a:rPr lang="en-US" sz="2200" dirty="0"/>
              <a:t>in your USB flash drive in the lesson folder and </a:t>
            </a:r>
            <a:r>
              <a:rPr lang="en-US" sz="2200" b="1" dirty="0"/>
              <a:t>CLOSE</a:t>
            </a:r>
            <a:r>
              <a:rPr lang="en-US" sz="2200" dirty="0"/>
              <a:t> the file.</a:t>
            </a:r>
          </a:p>
          <a:p>
            <a:r>
              <a:rPr lang="en-US" sz="2200" b="1" dirty="0"/>
              <a:t>LEAVE</a:t>
            </a:r>
            <a:r>
              <a:rPr lang="en-US" sz="2200" dirty="0"/>
              <a:t> Word open to use in the next exercise.</a:t>
            </a:r>
          </a:p>
          <a:p>
            <a:endParaRPr lang="en-US" sz="2000" dirty="0"/>
          </a:p>
          <a:p>
            <a:endParaRPr lang="en-US" sz="2400" dirty="0"/>
          </a:p>
        </p:txBody>
      </p:sp>
    </p:spTree>
    <p:extLst>
      <p:ext uri="{BB962C8B-B14F-4D97-AF65-F5344CB8AC3E}">
        <p14:creationId xmlns:p14="http://schemas.microsoft.com/office/powerpoint/2010/main" val="971989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Setting Up a Main Document Manually</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a:t>
            </a:r>
            <a:r>
              <a:rPr lang="en-US" sz="2400" dirty="0"/>
              <a:t>can begin working with Mail Merge by keying your letter and using an existing data source, creating your own data source list and keying your recipients’ information, or using Outlook to get your contacts from. </a:t>
            </a:r>
            <a:endParaRPr lang="en-US" sz="2400" dirty="0" smtClean="0"/>
          </a:p>
          <a:p>
            <a:r>
              <a:rPr lang="en-US" sz="2400" dirty="0" smtClean="0"/>
              <a:t>You </a:t>
            </a:r>
            <a:r>
              <a:rPr lang="en-US" sz="2400" dirty="0"/>
              <a:t>don’t need to have the Access program installed on your computer because Word makes it easy to create your list of recipients. It is easy to create a database in Word because the fields are already identified for you. </a:t>
            </a:r>
            <a:endParaRPr lang="en-US" sz="2400" dirty="0" smtClean="0"/>
          </a:p>
          <a:p>
            <a:r>
              <a:rPr lang="en-US" sz="2400" dirty="0" smtClean="0"/>
              <a:t>After </a:t>
            </a:r>
            <a:r>
              <a:rPr lang="en-US" sz="2400" dirty="0"/>
              <a:t>setting up your document, the address block and greeting line are inserted the same way they were in the step by step mail merge wizard. </a:t>
            </a:r>
            <a:endParaRPr lang="en-US" sz="2400" dirty="0" smtClean="0"/>
          </a:p>
          <a:p>
            <a:endParaRPr lang="en-US" sz="2400" dirty="0"/>
          </a:p>
        </p:txBody>
      </p:sp>
    </p:spTree>
    <p:extLst>
      <p:ext uri="{BB962C8B-B14F-4D97-AF65-F5344CB8AC3E}">
        <p14:creationId xmlns:p14="http://schemas.microsoft.com/office/powerpoint/2010/main" val="539920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Software Orientation</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Commands </a:t>
            </a:r>
            <a:r>
              <a:rPr lang="en-US" sz="2400" dirty="0"/>
              <a:t>on the Mailings tab are used to perform mail merges, as well as to create envelopes and labels for a group mailing.</a:t>
            </a:r>
          </a:p>
          <a:p>
            <a:r>
              <a:rPr lang="en-US" sz="2400" dirty="0" smtClean="0"/>
              <a:t>Use this slide as </a:t>
            </a:r>
            <a:r>
              <a:rPr lang="en-US" sz="2400" dirty="0"/>
              <a:t>a reference throughout this lesson as well as the rest of this book</a:t>
            </a:r>
            <a:r>
              <a:rPr lang="en-US" sz="2400" dirty="0" smtClean="0"/>
              <a:t>.</a:t>
            </a:r>
            <a:endParaRPr lang="en-US" sz="2400" dirty="0"/>
          </a:p>
        </p:txBody>
      </p:sp>
      <p:pic>
        <p:nvPicPr>
          <p:cNvPr id="2" name="Picture 1" descr="1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859273"/>
            <a:ext cx="8045648" cy="2027996"/>
          </a:xfrm>
          <a:prstGeom prst="rect">
            <a:avLst/>
          </a:prstGeom>
        </p:spPr>
      </p:pic>
    </p:spTree>
    <p:extLst>
      <p:ext uri="{BB962C8B-B14F-4D97-AF65-F5344CB8AC3E}">
        <p14:creationId xmlns:p14="http://schemas.microsoft.com/office/powerpoint/2010/main" val="2896898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Setting Up a Main Document Manually</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a:t>You can preview your results and check for errors using the tools available in the Preview Results group, and then perform the merge. </a:t>
            </a:r>
          </a:p>
          <a:p>
            <a:r>
              <a:rPr lang="en-US" sz="2400" dirty="0"/>
              <a:t>In this exercise, you will create a document, key information, insert an existing data source, insert the address block and greeting line, check for errors in the document, preview the letters, and merge.</a:t>
            </a:r>
          </a:p>
          <a:p>
            <a:endParaRPr lang="en-US" sz="2400" dirty="0"/>
          </a:p>
        </p:txBody>
      </p:sp>
    </p:spTree>
    <p:extLst>
      <p:ext uri="{BB962C8B-B14F-4D97-AF65-F5344CB8AC3E}">
        <p14:creationId xmlns:p14="http://schemas.microsoft.com/office/powerpoint/2010/main" val="3613033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Set Up </a:t>
            </a:r>
            <a:r>
              <a:rPr lang="en-US" b="1" dirty="0" smtClean="0"/>
              <a:t/>
            </a:r>
            <a:br>
              <a:rPr lang="en-US" b="1" dirty="0" smtClean="0"/>
            </a:br>
            <a:r>
              <a:rPr lang="en-US" b="1" dirty="0" smtClean="0"/>
              <a:t>a </a:t>
            </a:r>
            <a:r>
              <a:rPr lang="en-US" b="1" dirty="0"/>
              <a:t>Main Document Manually</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a:pPr>
            <a:r>
              <a:rPr lang="en-US" sz="2400" dirty="0" smtClean="0"/>
              <a:t>Create </a:t>
            </a:r>
            <a:r>
              <a:rPr lang="en-US" sz="2400" dirty="0"/>
              <a:t>a new blank document, click the </a:t>
            </a:r>
            <a:r>
              <a:rPr lang="en-US" sz="2400" b="1" dirty="0"/>
              <a:t>File</a:t>
            </a:r>
            <a:r>
              <a:rPr lang="en-US" sz="2400" dirty="0"/>
              <a:t> tab, then click </a:t>
            </a:r>
            <a:r>
              <a:rPr lang="en-US" sz="2400" b="1" dirty="0"/>
              <a:t>New</a:t>
            </a:r>
            <a:r>
              <a:rPr lang="en-US" sz="2400" dirty="0"/>
              <a:t>, and click </a:t>
            </a:r>
            <a:r>
              <a:rPr lang="en-US" sz="2400" b="1" dirty="0"/>
              <a:t>Create</a:t>
            </a:r>
            <a:r>
              <a:rPr lang="en-US" sz="2400" dirty="0"/>
              <a:t>.</a:t>
            </a:r>
          </a:p>
          <a:p>
            <a:pPr marL="457200" indent="-457200">
              <a:buFont typeface="+mj-lt"/>
              <a:buAutoNum type="arabicPeriod"/>
            </a:pPr>
            <a:r>
              <a:rPr lang="en-US" sz="2400" dirty="0" smtClean="0"/>
              <a:t>Click </a:t>
            </a:r>
            <a:r>
              <a:rPr lang="en-US" sz="2400" dirty="0"/>
              <a:t>the </a:t>
            </a:r>
            <a:r>
              <a:rPr lang="en-US" sz="2400" b="1"/>
              <a:t>Mailings</a:t>
            </a:r>
            <a:r>
              <a:rPr lang="en-US" sz="2400"/>
              <a:t> </a:t>
            </a:r>
            <a:r>
              <a:rPr lang="en-US" sz="2400" smtClean="0"/>
              <a:t>tab, and </a:t>
            </a:r>
            <a:r>
              <a:rPr lang="en-US" sz="2400" dirty="0"/>
              <a:t>in the </a:t>
            </a:r>
            <a:r>
              <a:rPr lang="en-US" sz="2400" i="1" dirty="0"/>
              <a:t>Start Mail </a:t>
            </a:r>
            <a:r>
              <a:rPr lang="en-US" sz="2400" i="1"/>
              <a:t>Merge</a:t>
            </a:r>
            <a:r>
              <a:rPr lang="en-US" sz="2400"/>
              <a:t> </a:t>
            </a:r>
            <a:r>
              <a:rPr lang="en-US" sz="2400" smtClean="0"/>
              <a:t>group </a:t>
            </a:r>
            <a:r>
              <a:rPr lang="en-US" sz="2400" dirty="0"/>
              <a:t>click the </a:t>
            </a:r>
            <a:r>
              <a:rPr lang="en-US" sz="2400" b="1" dirty="0"/>
              <a:t>drop-down arrow</a:t>
            </a:r>
            <a:r>
              <a:rPr lang="en-US" sz="2400" dirty="0"/>
              <a:t> to display the </a:t>
            </a:r>
            <a:r>
              <a:rPr lang="en-US" sz="2400" i="1" dirty="0"/>
              <a:t>Start Mail Merge</a:t>
            </a:r>
            <a:r>
              <a:rPr lang="en-US" sz="2400" dirty="0"/>
              <a:t> menu.</a:t>
            </a:r>
          </a:p>
          <a:p>
            <a:pPr marL="457200" indent="-457200">
              <a:buFont typeface="+mj-lt"/>
              <a:buAutoNum type="arabicPeriod"/>
            </a:pPr>
            <a:r>
              <a:rPr lang="en-US" sz="2400" dirty="0" smtClean="0"/>
              <a:t>Choose </a:t>
            </a:r>
            <a:r>
              <a:rPr lang="en-US" sz="2400" b="1" dirty="0"/>
              <a:t>Letters</a:t>
            </a:r>
            <a:r>
              <a:rPr lang="en-US" sz="2400" dirty="0"/>
              <a:t>. (The same letter and data source used in the previous exercise will be used to perform the mail merge manually.)</a:t>
            </a:r>
          </a:p>
          <a:p>
            <a:r>
              <a:rPr lang="en-US" sz="2400" b="1" dirty="0"/>
              <a:t>LEAVE</a:t>
            </a:r>
            <a:r>
              <a:rPr lang="en-US" sz="2400" dirty="0"/>
              <a:t> Word open to use in the next exercise.</a:t>
            </a:r>
          </a:p>
          <a:p>
            <a:endParaRPr lang="en-US" sz="2400" dirty="0"/>
          </a:p>
        </p:txBody>
      </p:sp>
    </p:spTree>
    <p:extLst>
      <p:ext uri="{BB962C8B-B14F-4D97-AF65-F5344CB8AC3E}">
        <p14:creationId xmlns:p14="http://schemas.microsoft.com/office/powerpoint/2010/main" val="3506956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Select Recipients</a:t>
            </a: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a:pPr>
            <a:r>
              <a:rPr lang="en-US" sz="2200" dirty="0" smtClean="0"/>
              <a:t>In </a:t>
            </a:r>
            <a:r>
              <a:rPr lang="en-US" sz="2200" dirty="0"/>
              <a:t>the </a:t>
            </a:r>
            <a:r>
              <a:rPr lang="en-US" sz="2200" i="1" dirty="0"/>
              <a:t>Start Mail Merge</a:t>
            </a:r>
            <a:r>
              <a:rPr lang="en-US" sz="2200" dirty="0"/>
              <a:t> </a:t>
            </a:r>
            <a:r>
              <a:rPr lang="en-US" sz="2200" dirty="0" smtClean="0"/>
              <a:t/>
            </a:r>
            <a:br>
              <a:rPr lang="en-US" sz="2200" dirty="0" smtClean="0"/>
            </a:br>
            <a:r>
              <a:rPr lang="en-US" sz="2200" dirty="0" smtClean="0"/>
              <a:t>group</a:t>
            </a:r>
            <a:r>
              <a:rPr lang="en-US" sz="2200" dirty="0"/>
              <a:t>, click the </a:t>
            </a:r>
            <a:r>
              <a:rPr lang="en-US" sz="2200" b="1" dirty="0"/>
              <a:t>drop-down </a:t>
            </a:r>
            <a:r>
              <a:rPr lang="en-US" sz="2200" b="1" dirty="0" smtClean="0"/>
              <a:t/>
            </a:r>
            <a:br>
              <a:rPr lang="en-US" sz="2200" b="1" dirty="0" smtClean="0"/>
            </a:br>
            <a:r>
              <a:rPr lang="en-US" sz="2200" b="1" dirty="0" smtClean="0"/>
              <a:t>arrow</a:t>
            </a:r>
            <a:r>
              <a:rPr lang="en-US" sz="2200" dirty="0" smtClean="0"/>
              <a:t> </a:t>
            </a:r>
            <a:r>
              <a:rPr lang="en-US" sz="2200" dirty="0"/>
              <a:t>to display the </a:t>
            </a:r>
            <a:r>
              <a:rPr lang="en-US" sz="2200" i="1" dirty="0"/>
              <a:t>Select </a:t>
            </a:r>
            <a:r>
              <a:rPr lang="en-US" sz="2200" i="1" dirty="0" smtClean="0"/>
              <a:t/>
            </a:r>
            <a:br>
              <a:rPr lang="en-US" sz="2200" i="1" dirty="0" smtClean="0"/>
            </a:br>
            <a:r>
              <a:rPr lang="en-US" sz="2200" i="1" dirty="0" smtClean="0"/>
              <a:t>Recipients</a:t>
            </a:r>
            <a:r>
              <a:rPr lang="en-US" sz="2200" dirty="0" smtClean="0"/>
              <a:t> </a:t>
            </a:r>
            <a:r>
              <a:rPr lang="en-US" sz="2200" dirty="0"/>
              <a:t>menu as shown </a:t>
            </a:r>
            <a:r>
              <a:rPr lang="en-US" sz="2200" dirty="0" smtClean="0"/>
              <a:t/>
            </a:r>
            <a:br>
              <a:rPr lang="en-US" sz="2200" dirty="0" smtClean="0"/>
            </a:br>
            <a:r>
              <a:rPr lang="en-US" sz="2200" dirty="0" smtClean="0"/>
              <a:t>at right. </a:t>
            </a:r>
            <a:r>
              <a:rPr lang="en-US" sz="2200" dirty="0"/>
              <a:t>There are three </a:t>
            </a:r>
            <a:r>
              <a:rPr lang="en-US" sz="2200" dirty="0" smtClean="0"/>
              <a:t/>
            </a:r>
            <a:br>
              <a:rPr lang="en-US" sz="2200" dirty="0" smtClean="0"/>
            </a:br>
            <a:r>
              <a:rPr lang="en-US" sz="2200" dirty="0" smtClean="0"/>
              <a:t>options </a:t>
            </a:r>
            <a:r>
              <a:rPr lang="en-US" sz="2200" dirty="0"/>
              <a:t>available. (You will </a:t>
            </a:r>
            <a:r>
              <a:rPr lang="en-US" sz="2200" dirty="0" smtClean="0"/>
              <a:t/>
            </a:r>
            <a:br>
              <a:rPr lang="en-US" sz="2200" dirty="0" smtClean="0"/>
            </a:br>
            <a:r>
              <a:rPr lang="en-US" sz="2200" dirty="0" smtClean="0"/>
              <a:t>be </a:t>
            </a:r>
            <a:r>
              <a:rPr lang="en-US" sz="2200" dirty="0"/>
              <a:t>opening an existing data </a:t>
            </a:r>
            <a:r>
              <a:rPr lang="en-US" sz="2200" dirty="0" smtClean="0"/>
              <a:t/>
            </a:r>
            <a:br>
              <a:rPr lang="en-US" sz="2200" dirty="0" smtClean="0"/>
            </a:br>
            <a:r>
              <a:rPr lang="en-US" sz="2200" dirty="0" smtClean="0"/>
              <a:t>source </a:t>
            </a:r>
            <a:r>
              <a:rPr lang="en-US" sz="2200" dirty="0"/>
              <a:t>file from your lesson </a:t>
            </a:r>
            <a:r>
              <a:rPr lang="en-US" sz="2200" dirty="0" smtClean="0"/>
              <a:t/>
            </a:r>
            <a:br>
              <a:rPr lang="en-US" sz="2200" dirty="0" smtClean="0"/>
            </a:br>
            <a:r>
              <a:rPr lang="en-US" sz="2200" dirty="0" smtClean="0"/>
              <a:t>folder</a:t>
            </a:r>
            <a:r>
              <a:rPr lang="en-US" sz="2200" dirty="0"/>
              <a:t>. Notice the commands </a:t>
            </a:r>
            <a:r>
              <a:rPr lang="en-US" sz="2200" dirty="0" smtClean="0"/>
              <a:t/>
            </a:r>
            <a:br>
              <a:rPr lang="en-US" sz="2200" dirty="0" smtClean="0"/>
            </a:br>
            <a:r>
              <a:rPr lang="en-US" sz="2200" dirty="0" smtClean="0"/>
              <a:t>on </a:t>
            </a:r>
            <a:r>
              <a:rPr lang="en-US" sz="2200" dirty="0"/>
              <a:t>the Ribbon are faded</a:t>
            </a:r>
            <a:r>
              <a:rPr lang="en-US" sz="2200" dirty="0" smtClean="0"/>
              <a:t>,</a:t>
            </a:r>
            <a:br>
              <a:rPr lang="en-US" sz="2200" dirty="0" smtClean="0"/>
            </a:br>
            <a:r>
              <a:rPr lang="en-US" sz="2200" dirty="0" smtClean="0"/>
              <a:t> </a:t>
            </a:r>
            <a:r>
              <a:rPr lang="en-US" sz="2200" dirty="0"/>
              <a:t>therefore, not available until a data source file is opened)</a:t>
            </a:r>
            <a:r>
              <a:rPr lang="en-US" sz="2200" dirty="0" smtClean="0"/>
              <a:t>.</a:t>
            </a:r>
            <a:endParaRPr lang="en-US" sz="2200" dirty="0"/>
          </a:p>
        </p:txBody>
      </p:sp>
      <p:pic>
        <p:nvPicPr>
          <p:cNvPr id="2" name="Picture 1" descr="11.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700808"/>
            <a:ext cx="4030092" cy="3018555"/>
          </a:xfrm>
          <a:prstGeom prst="rect">
            <a:avLst/>
          </a:prstGeom>
        </p:spPr>
      </p:pic>
    </p:spTree>
    <p:extLst>
      <p:ext uri="{BB962C8B-B14F-4D97-AF65-F5344CB8AC3E}">
        <p14:creationId xmlns:p14="http://schemas.microsoft.com/office/powerpoint/2010/main" val="2620635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Select Recipients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2"/>
            </a:pPr>
            <a:r>
              <a:rPr lang="en-US" sz="2000" dirty="0" smtClean="0"/>
              <a:t>Select </a:t>
            </a:r>
            <a:r>
              <a:rPr lang="en-US" sz="2000" b="1" dirty="0"/>
              <a:t>Use Existing List</a:t>
            </a:r>
            <a:r>
              <a:rPr lang="en-US" sz="2000" dirty="0"/>
              <a:t>. The </a:t>
            </a:r>
            <a:r>
              <a:rPr lang="en-US" sz="2000" i="1" dirty="0"/>
              <a:t>Select Data Source</a:t>
            </a:r>
            <a:r>
              <a:rPr lang="en-US" sz="2000" dirty="0"/>
              <a:t> dialog box opens. Use the scroll bar to locate your USB flash drive and navigate to your data files for the lesson folder.</a:t>
            </a:r>
          </a:p>
          <a:p>
            <a:pPr marL="457200" indent="-457200">
              <a:buFont typeface="+mj-lt"/>
              <a:buAutoNum type="arabicPeriod" startAt="2"/>
            </a:pPr>
            <a:r>
              <a:rPr lang="en-US" sz="2000" b="1" dirty="0" smtClean="0"/>
              <a:t>OPEN</a:t>
            </a:r>
            <a:r>
              <a:rPr lang="en-US" sz="2000" dirty="0" smtClean="0"/>
              <a:t> </a:t>
            </a:r>
            <a:r>
              <a:rPr lang="en-US" sz="2000" dirty="0"/>
              <a:t>the </a:t>
            </a:r>
            <a:r>
              <a:rPr lang="en-US" sz="2000" b="1" i="1" dirty="0" err="1"/>
              <a:t>student_list</a:t>
            </a:r>
            <a:r>
              <a:rPr lang="en-US" sz="2000" dirty="0"/>
              <a:t> data source </a:t>
            </a:r>
            <a:r>
              <a:rPr lang="en-US" sz="2000" dirty="0" smtClean="0"/>
              <a:t/>
            </a:r>
            <a:br>
              <a:rPr lang="en-US" sz="2000" dirty="0" smtClean="0"/>
            </a:br>
            <a:r>
              <a:rPr lang="en-US" sz="2000" dirty="0" smtClean="0"/>
              <a:t>file </a:t>
            </a:r>
            <a:r>
              <a:rPr lang="en-US" sz="2000" dirty="0"/>
              <a:t>from the lesson folder. The </a:t>
            </a:r>
            <a:r>
              <a:rPr lang="en-US" sz="2000" dirty="0" smtClean="0"/>
              <a:t/>
            </a:r>
            <a:br>
              <a:rPr lang="en-US" sz="2000" dirty="0" smtClean="0"/>
            </a:br>
            <a:r>
              <a:rPr lang="en-US" sz="2000" b="1" i="1" dirty="0" err="1" smtClean="0"/>
              <a:t>student_list</a:t>
            </a:r>
            <a:r>
              <a:rPr lang="en-US" sz="2000" dirty="0" smtClean="0"/>
              <a:t> </a:t>
            </a:r>
            <a:r>
              <a:rPr lang="en-US" sz="2000" dirty="0"/>
              <a:t>file is a database. </a:t>
            </a:r>
            <a:r>
              <a:rPr lang="en-US" sz="2000" dirty="0" smtClean="0"/>
              <a:t/>
            </a:r>
            <a:br>
              <a:rPr lang="en-US" sz="2000" dirty="0" smtClean="0"/>
            </a:br>
            <a:r>
              <a:rPr lang="en-US" sz="2000" dirty="0" smtClean="0"/>
              <a:t>After </a:t>
            </a:r>
            <a:r>
              <a:rPr lang="en-US" sz="2000" dirty="0"/>
              <a:t>opening the data source file, </a:t>
            </a:r>
            <a:r>
              <a:rPr lang="en-US" sz="2000" dirty="0" smtClean="0"/>
              <a:t/>
            </a:r>
            <a:br>
              <a:rPr lang="en-US" sz="2000" dirty="0" smtClean="0"/>
            </a:br>
            <a:r>
              <a:rPr lang="en-US" sz="2000" dirty="0" smtClean="0"/>
              <a:t>the </a:t>
            </a:r>
            <a:r>
              <a:rPr lang="en-US" sz="2000" dirty="0"/>
              <a:t>commands on the Ribbon </a:t>
            </a:r>
            <a:r>
              <a:rPr lang="en-US" sz="2000" dirty="0" smtClean="0"/>
              <a:t/>
            </a:r>
            <a:br>
              <a:rPr lang="en-US" sz="2000" dirty="0" smtClean="0"/>
            </a:br>
            <a:r>
              <a:rPr lang="en-US" sz="2000" dirty="0" smtClean="0"/>
              <a:t>become </a:t>
            </a:r>
            <a:r>
              <a:rPr lang="en-US" sz="2000" dirty="0"/>
              <a:t>active </a:t>
            </a:r>
            <a:r>
              <a:rPr lang="en-US" sz="2000" dirty="0" smtClean="0"/>
              <a:t>(see right)</a:t>
            </a:r>
            <a:r>
              <a:rPr lang="en-US" sz="2000" dirty="0"/>
              <a:t>. When </a:t>
            </a:r>
            <a:r>
              <a:rPr lang="en-US" sz="2000" dirty="0" smtClean="0"/>
              <a:t/>
            </a:r>
            <a:br>
              <a:rPr lang="en-US" sz="2000" dirty="0" smtClean="0"/>
            </a:br>
            <a:r>
              <a:rPr lang="en-US" sz="2000" dirty="0" smtClean="0"/>
              <a:t>selecting </a:t>
            </a:r>
            <a:r>
              <a:rPr lang="en-US" sz="2000" dirty="0"/>
              <a:t>a data source file, this </a:t>
            </a:r>
            <a:r>
              <a:rPr lang="en-US" sz="2000" dirty="0" smtClean="0"/>
              <a:t/>
            </a:r>
            <a:br>
              <a:rPr lang="en-US" sz="2000" dirty="0" smtClean="0"/>
            </a:br>
            <a:r>
              <a:rPr lang="en-US" sz="2000" dirty="0" smtClean="0"/>
              <a:t>file </a:t>
            </a:r>
            <a:r>
              <a:rPr lang="en-US" sz="2000" dirty="0"/>
              <a:t>can be a database, an Excel spreadsheet, a table in Word, or it can be opened from your Outlook contacts.</a:t>
            </a:r>
          </a:p>
          <a:p>
            <a:pPr marL="457200" indent="-457200">
              <a:buFont typeface="+mj-lt"/>
              <a:buAutoNum type="arabicPeriod" startAt="2"/>
            </a:pPr>
            <a:r>
              <a:rPr lang="en-US" sz="2000" dirty="0" smtClean="0"/>
              <a:t>At </a:t>
            </a:r>
            <a:r>
              <a:rPr lang="en-US" sz="2000" dirty="0"/>
              <a:t>the insertion point, key </a:t>
            </a:r>
            <a:r>
              <a:rPr lang="en-US" sz="2000" b="1" dirty="0"/>
              <a:t>March 19, 2011</a:t>
            </a:r>
            <a:r>
              <a:rPr lang="en-US" sz="2000" dirty="0"/>
              <a:t>. Press the </a:t>
            </a:r>
            <a:r>
              <a:rPr lang="en-US" sz="2000" b="1" dirty="0"/>
              <a:t>Enter</a:t>
            </a:r>
            <a:r>
              <a:rPr lang="en-US" sz="2000" dirty="0"/>
              <a:t> key twice.</a:t>
            </a:r>
          </a:p>
          <a:p>
            <a:r>
              <a:rPr lang="en-US" sz="2000" b="1" dirty="0"/>
              <a:t>LEAVE</a:t>
            </a:r>
            <a:r>
              <a:rPr lang="en-US" sz="2000" dirty="0"/>
              <a:t> the document open to use in the next exercise.</a:t>
            </a:r>
          </a:p>
          <a:p>
            <a:endParaRPr lang="en-US" sz="2400" dirty="0"/>
          </a:p>
          <a:p>
            <a:endParaRPr lang="en-US" sz="2400" dirty="0"/>
          </a:p>
        </p:txBody>
      </p:sp>
      <p:pic>
        <p:nvPicPr>
          <p:cNvPr id="2" name="Picture 1" descr="11.1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2420888"/>
            <a:ext cx="3492500" cy="2209037"/>
          </a:xfrm>
          <a:prstGeom prst="rect">
            <a:avLst/>
          </a:prstGeom>
        </p:spPr>
      </p:pic>
    </p:spTree>
    <p:extLst>
      <p:ext uri="{BB962C8B-B14F-4D97-AF65-F5344CB8AC3E}">
        <p14:creationId xmlns:p14="http://schemas.microsoft.com/office/powerpoint/2010/main" val="412294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Prepare Merge Fields</a:t>
            </a:r>
          </a:p>
        </p:txBody>
      </p:sp>
      <p:sp>
        <p:nvSpPr>
          <p:cNvPr id="21506" name="Rectangle 3"/>
          <p:cNvSpPr>
            <a:spLocks noGrp="1" noChangeArrowheads="1"/>
          </p:cNvSpPr>
          <p:nvPr>
            <p:ph type="body" idx="1"/>
          </p:nvPr>
        </p:nvSpPr>
        <p:spPr>
          <a:xfrm>
            <a:off x="457200" y="1600200"/>
            <a:ext cx="8229600" cy="4876800"/>
          </a:xfrm>
        </p:spPr>
        <p:txBody>
          <a:bodyPr/>
          <a:lstStyle/>
          <a:p>
            <a:r>
              <a:rPr lang="en-US" sz="2200" b="1" dirty="0" smtClean="0"/>
              <a:t>USE</a:t>
            </a:r>
            <a:r>
              <a:rPr lang="en-US" sz="2200" dirty="0" smtClean="0"/>
              <a:t> </a:t>
            </a:r>
            <a:r>
              <a:rPr lang="en-US" sz="2200" dirty="0"/>
              <a:t>the document open from the previous exercise.</a:t>
            </a:r>
          </a:p>
          <a:p>
            <a:pPr marL="457200" indent="-457200">
              <a:buFont typeface="+mj-lt"/>
              <a:buAutoNum type="arabicPeriod"/>
            </a:pPr>
            <a:r>
              <a:rPr lang="en-US" sz="2200" dirty="0" smtClean="0"/>
              <a:t>On </a:t>
            </a:r>
            <a:r>
              <a:rPr lang="en-US" sz="2200" dirty="0"/>
              <a:t>the </a:t>
            </a:r>
            <a:r>
              <a:rPr lang="en-US" sz="2200" i="1" dirty="0"/>
              <a:t>Mailings</a:t>
            </a:r>
            <a:r>
              <a:rPr lang="en-US" sz="2200" dirty="0"/>
              <a:t> tab, in the </a:t>
            </a:r>
            <a:r>
              <a:rPr lang="en-US" sz="2200" i="1" dirty="0"/>
              <a:t>Write &amp; Insert Fields</a:t>
            </a:r>
            <a:r>
              <a:rPr lang="en-US" sz="2200" dirty="0"/>
              <a:t> group, click the </a:t>
            </a:r>
            <a:r>
              <a:rPr lang="en-US" sz="2200" b="1" dirty="0"/>
              <a:t>Address</a:t>
            </a:r>
            <a:r>
              <a:rPr lang="en-US" sz="2200" dirty="0"/>
              <a:t> </a:t>
            </a:r>
            <a:r>
              <a:rPr lang="en-US" sz="2200" b="1" dirty="0"/>
              <a:t>Block</a:t>
            </a:r>
            <a:r>
              <a:rPr lang="en-US" sz="2200" dirty="0"/>
              <a:t> button. The </a:t>
            </a:r>
            <a:r>
              <a:rPr lang="en-US" sz="2200" i="1" dirty="0"/>
              <a:t>Insert Address Block</a:t>
            </a:r>
            <a:r>
              <a:rPr lang="en-US" sz="2200" dirty="0"/>
              <a:t> dialog box opens. Click </a:t>
            </a:r>
            <a:r>
              <a:rPr lang="en-US" sz="2200" b="1" dirty="0"/>
              <a:t>OK</a:t>
            </a:r>
            <a:r>
              <a:rPr lang="en-US" sz="2200" dirty="0"/>
              <a:t>. Refer </a:t>
            </a:r>
            <a:r>
              <a:rPr lang="en-US" sz="2200" smtClean="0"/>
              <a:t>to the figure shown on Slide 33. </a:t>
            </a:r>
            <a:r>
              <a:rPr lang="en-US" sz="2200" dirty="0"/>
              <a:t>When using the Mail Merge Wizard or completing the Mail Merge manually, the same dialog boxes are opened.</a:t>
            </a:r>
          </a:p>
          <a:p>
            <a:pPr marL="457200" indent="-457200">
              <a:buFont typeface="+mj-lt"/>
              <a:buAutoNum type="arabicPeriod"/>
            </a:pPr>
            <a:r>
              <a:rPr lang="en-US" sz="2200" dirty="0" smtClean="0"/>
              <a:t>Press </a:t>
            </a:r>
            <a:r>
              <a:rPr lang="en-US" sz="2200" dirty="0"/>
              <a:t>the </a:t>
            </a:r>
            <a:r>
              <a:rPr lang="en-US" sz="2200" b="1" dirty="0"/>
              <a:t>Enter</a:t>
            </a:r>
            <a:r>
              <a:rPr lang="en-US" sz="2200" dirty="0"/>
              <a:t> key once.</a:t>
            </a:r>
          </a:p>
          <a:p>
            <a:pPr marL="457200" indent="-457200">
              <a:buFont typeface="+mj-lt"/>
              <a:buAutoNum type="arabicPeriod"/>
            </a:pPr>
            <a:r>
              <a:rPr lang="en-US" sz="2200" dirty="0" smtClean="0"/>
              <a:t>On </a:t>
            </a:r>
            <a:r>
              <a:rPr lang="en-US" sz="2200" dirty="0"/>
              <a:t>the </a:t>
            </a:r>
            <a:r>
              <a:rPr lang="en-US" sz="2200" i="1" dirty="0"/>
              <a:t>Mailings</a:t>
            </a:r>
            <a:r>
              <a:rPr lang="en-US" sz="2200" dirty="0"/>
              <a:t> tab, in the </a:t>
            </a:r>
            <a:r>
              <a:rPr lang="en-US" sz="2200" i="1" dirty="0"/>
              <a:t>Write &amp; Insert Fields</a:t>
            </a:r>
            <a:r>
              <a:rPr lang="en-US" sz="2200" dirty="0"/>
              <a:t> group, click the </a:t>
            </a:r>
            <a:r>
              <a:rPr lang="en-US" sz="2200" b="1" dirty="0"/>
              <a:t>Greeting</a:t>
            </a:r>
            <a:r>
              <a:rPr lang="en-US" sz="2200" dirty="0"/>
              <a:t> </a:t>
            </a:r>
            <a:r>
              <a:rPr lang="en-US" sz="2200" b="1" dirty="0"/>
              <a:t>Line</a:t>
            </a:r>
            <a:r>
              <a:rPr lang="en-US" sz="2200" dirty="0"/>
              <a:t> button. The </a:t>
            </a:r>
            <a:r>
              <a:rPr lang="en-US" sz="2200" i="1" dirty="0"/>
              <a:t>Insert Greeting Line</a:t>
            </a:r>
            <a:r>
              <a:rPr lang="en-US" sz="2200" dirty="0"/>
              <a:t> dialog box opens.</a:t>
            </a:r>
          </a:p>
          <a:p>
            <a:pPr marL="457200" indent="-457200">
              <a:buFont typeface="+mj-lt"/>
              <a:buAutoNum type="arabicPeriod"/>
            </a:pPr>
            <a:r>
              <a:rPr lang="en-US" sz="2200" dirty="0" smtClean="0"/>
              <a:t>For </a:t>
            </a:r>
            <a:r>
              <a:rPr lang="en-US" sz="2200" dirty="0"/>
              <a:t>the Greeting Line format, the salutation </a:t>
            </a:r>
            <a:r>
              <a:rPr lang="en-US" sz="2200" b="1" dirty="0"/>
              <a:t>Dear</a:t>
            </a:r>
            <a:r>
              <a:rPr lang="en-US" sz="2200" dirty="0"/>
              <a:t> will be used. You will use the default where </a:t>
            </a:r>
            <a:r>
              <a:rPr lang="en-US" sz="2200" b="1" dirty="0"/>
              <a:t>Joshua Randal Jr.</a:t>
            </a:r>
            <a:r>
              <a:rPr lang="en-US" sz="2200" dirty="0"/>
              <a:t> is shown. Click </a:t>
            </a:r>
            <a:r>
              <a:rPr lang="en-US" sz="2200" b="1" dirty="0"/>
              <a:t>OK</a:t>
            </a:r>
            <a:r>
              <a:rPr lang="en-US" sz="2200" dirty="0"/>
              <a:t>. Press the </a:t>
            </a:r>
            <a:r>
              <a:rPr lang="en-US" sz="2200" b="1" dirty="0"/>
              <a:t>Enter</a:t>
            </a:r>
            <a:r>
              <a:rPr lang="en-US" sz="2200" dirty="0"/>
              <a:t> key once.</a:t>
            </a:r>
          </a:p>
          <a:p>
            <a:r>
              <a:rPr lang="en-US" sz="2200" b="1" dirty="0"/>
              <a:t>LEAVE</a:t>
            </a:r>
            <a:r>
              <a:rPr lang="en-US" sz="2200" dirty="0"/>
              <a:t> the document open to use in the next exercise.</a:t>
            </a:r>
          </a:p>
        </p:txBody>
      </p:sp>
    </p:spTree>
    <p:extLst>
      <p:ext uri="{BB962C8B-B14F-4D97-AF65-F5344CB8AC3E}">
        <p14:creationId xmlns:p14="http://schemas.microsoft.com/office/powerpoint/2010/main" val="3597218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Write the Letter</a:t>
            </a:r>
          </a:p>
        </p:txBody>
      </p:sp>
      <p:sp>
        <p:nvSpPr>
          <p:cNvPr id="21506" name="Rectangle 3"/>
          <p:cNvSpPr>
            <a:spLocks noGrp="1" noChangeArrowheads="1"/>
          </p:cNvSpPr>
          <p:nvPr>
            <p:ph type="body" idx="1"/>
          </p:nvPr>
        </p:nvSpPr>
        <p:spPr>
          <a:xfrm>
            <a:off x="457200" y="1484784"/>
            <a:ext cx="8229600" cy="4992216"/>
          </a:xfrm>
        </p:spPr>
        <p:txBody>
          <a:bodyPr/>
          <a:lstStyle/>
          <a:p>
            <a:r>
              <a:rPr lang="en-US" sz="2200" b="1" dirty="0" smtClean="0"/>
              <a:t>USE</a:t>
            </a:r>
            <a:r>
              <a:rPr lang="en-US" sz="2200" dirty="0" smtClean="0"/>
              <a:t> </a:t>
            </a:r>
            <a:r>
              <a:rPr lang="en-US" sz="2200" dirty="0"/>
              <a:t>the document open from the previous exercise.</a:t>
            </a:r>
          </a:p>
          <a:p>
            <a:pPr marL="457200" indent="-457200">
              <a:spcBef>
                <a:spcPts val="200"/>
              </a:spcBef>
              <a:buFont typeface="+mj-lt"/>
              <a:buAutoNum type="arabicPeriod"/>
            </a:pPr>
            <a:r>
              <a:rPr lang="en-US" sz="2200" b="1" dirty="0"/>
              <a:t>1.	Key</a:t>
            </a:r>
            <a:r>
              <a:rPr lang="en-US" sz="2200" dirty="0"/>
              <a:t> the following letter:</a:t>
            </a:r>
          </a:p>
          <a:p>
            <a:pPr marL="0" indent="0">
              <a:spcBef>
                <a:spcPts val="200"/>
              </a:spcBef>
              <a:buNone/>
            </a:pPr>
            <a:r>
              <a:rPr lang="en-US" sz="2200" dirty="0"/>
              <a:t>	</a:t>
            </a:r>
            <a:r>
              <a:rPr lang="en-US" sz="2200" b="1" dirty="0" smtClean="0"/>
              <a:t>The </a:t>
            </a:r>
            <a:r>
              <a:rPr lang="en-US" sz="2200" b="1" dirty="0"/>
              <a:t>President of the College, Dr. Jose A. Torres, is </a:t>
            </a:r>
            <a:r>
              <a:rPr lang="en-US" sz="2200" b="1" dirty="0" smtClean="0"/>
              <a:t>extending</a:t>
            </a:r>
            <a:br>
              <a:rPr lang="en-US" sz="2200" b="1" dirty="0" smtClean="0"/>
            </a:br>
            <a:r>
              <a:rPr lang="en-US" sz="2200" b="1" dirty="0" smtClean="0"/>
              <a:t>	an </a:t>
            </a:r>
            <a:r>
              <a:rPr lang="en-US" sz="2200" b="1" dirty="0"/>
              <a:t>invitation to all students who received </a:t>
            </a:r>
            <a:r>
              <a:rPr lang="en-US" sz="2200" b="1" dirty="0" smtClean="0"/>
              <a:t>scholarships </a:t>
            </a:r>
            <a:r>
              <a:rPr lang="en-US" sz="2200" b="1" dirty="0"/>
              <a:t>for </a:t>
            </a:r>
            <a:r>
              <a:rPr lang="en-US" sz="2200" b="1" dirty="0" smtClean="0"/>
              <a:t/>
            </a:r>
            <a:br>
              <a:rPr lang="en-US" sz="2200" b="1" dirty="0" smtClean="0"/>
            </a:br>
            <a:r>
              <a:rPr lang="en-US" sz="2200" b="1" dirty="0" smtClean="0"/>
              <a:t>	the </a:t>
            </a:r>
            <a:r>
              <a:rPr lang="en-US" sz="2200" b="1" dirty="0"/>
              <a:t>next academic semester. The </a:t>
            </a:r>
            <a:r>
              <a:rPr lang="en-US" sz="2200" b="1" dirty="0" smtClean="0"/>
              <a:t>Graphic </a:t>
            </a:r>
            <a:r>
              <a:rPr lang="en-US" sz="2200" b="1" dirty="0"/>
              <a:t>Design Institute </a:t>
            </a:r>
            <a:r>
              <a:rPr lang="en-US" sz="2200" b="1" dirty="0" smtClean="0"/>
              <a:t/>
            </a:r>
            <a:br>
              <a:rPr lang="en-US" sz="2200" b="1" dirty="0" smtClean="0"/>
            </a:br>
            <a:r>
              <a:rPr lang="en-US" sz="2200" b="1" dirty="0" smtClean="0"/>
              <a:t>	recognizes </a:t>
            </a:r>
            <a:r>
              <a:rPr lang="en-US" sz="2200" b="1" dirty="0"/>
              <a:t>all students for </a:t>
            </a:r>
            <a:r>
              <a:rPr lang="en-US" sz="2200" b="1" dirty="0" smtClean="0"/>
              <a:t>their </a:t>
            </a:r>
            <a:r>
              <a:rPr lang="en-US" sz="2200" b="1" dirty="0"/>
              <a:t>academic excellence. A </a:t>
            </a:r>
            <a:r>
              <a:rPr lang="en-US" sz="2200" b="1" dirty="0" smtClean="0"/>
              <a:t/>
            </a:r>
            <a:br>
              <a:rPr lang="en-US" sz="2200" b="1" dirty="0" smtClean="0"/>
            </a:br>
            <a:r>
              <a:rPr lang="en-US" sz="2200" b="1" dirty="0" smtClean="0"/>
              <a:t>	reception </a:t>
            </a:r>
            <a:r>
              <a:rPr lang="en-US" sz="2200" b="1" dirty="0"/>
              <a:t>is being held </a:t>
            </a:r>
            <a:r>
              <a:rPr lang="en-US" sz="2200" b="1" dirty="0" smtClean="0"/>
              <a:t>in </a:t>
            </a:r>
            <a:r>
              <a:rPr lang="en-US" sz="2200" b="1" dirty="0"/>
              <a:t>your honor on March 29 at 12 </a:t>
            </a:r>
            <a:r>
              <a:rPr lang="en-US" sz="2200" b="1" dirty="0" smtClean="0"/>
              <a:t/>
            </a:r>
            <a:br>
              <a:rPr lang="en-US" sz="2200" b="1" dirty="0" smtClean="0"/>
            </a:br>
            <a:r>
              <a:rPr lang="en-US" sz="2200" b="1" dirty="0" smtClean="0"/>
              <a:t>	noon </a:t>
            </a:r>
            <a:r>
              <a:rPr lang="en-US" sz="2200" b="1" dirty="0"/>
              <a:t>in the </a:t>
            </a:r>
            <a:r>
              <a:rPr lang="en-US" sz="2200" b="1" dirty="0" smtClean="0"/>
              <a:t>President’s </a:t>
            </a:r>
            <a:r>
              <a:rPr lang="en-US" sz="2200" b="1" dirty="0"/>
              <a:t>Conference Room 19.</a:t>
            </a:r>
            <a:r>
              <a:rPr lang="en-US" sz="2200" dirty="0"/>
              <a:t> [Press </a:t>
            </a:r>
            <a:r>
              <a:rPr lang="en-US" sz="2200" b="1" dirty="0"/>
              <a:t>Enter</a:t>
            </a:r>
            <a:r>
              <a:rPr lang="en-US" sz="2200" dirty="0"/>
              <a:t> once]</a:t>
            </a:r>
          </a:p>
          <a:p>
            <a:pPr marL="0" indent="0">
              <a:spcBef>
                <a:spcPts val="200"/>
              </a:spcBef>
              <a:buNone/>
            </a:pPr>
            <a:r>
              <a:rPr lang="en-US" sz="2200" dirty="0"/>
              <a:t>	</a:t>
            </a:r>
            <a:r>
              <a:rPr lang="en-US" sz="2200" b="1" dirty="0"/>
              <a:t>Please confirm your attendance by calling </a:t>
            </a:r>
            <a:r>
              <a:rPr lang="en-US" sz="2200" b="1" dirty="0" smtClean="0"/>
              <a:t/>
            </a:r>
            <a:br>
              <a:rPr lang="en-US" sz="2200" b="1" dirty="0" smtClean="0"/>
            </a:br>
            <a:r>
              <a:rPr lang="en-US" sz="2200" b="1" dirty="0" smtClean="0"/>
              <a:t>	915</a:t>
            </a:r>
            <a:r>
              <a:rPr lang="en-US" sz="2200" b="1" dirty="0"/>
              <a:t>-999-9999.</a:t>
            </a:r>
            <a:r>
              <a:rPr lang="en-US" sz="2200" dirty="0"/>
              <a:t> [Press </a:t>
            </a:r>
            <a:r>
              <a:rPr lang="en-US" sz="2200" b="1" dirty="0"/>
              <a:t>Enter</a:t>
            </a:r>
            <a:r>
              <a:rPr lang="en-US" sz="2200" dirty="0"/>
              <a:t> once]</a:t>
            </a:r>
          </a:p>
          <a:p>
            <a:pPr marL="0" indent="0">
              <a:spcBef>
                <a:spcPts val="200"/>
              </a:spcBef>
              <a:buNone/>
            </a:pPr>
            <a:r>
              <a:rPr lang="en-US" sz="2200" dirty="0"/>
              <a:t>	</a:t>
            </a:r>
            <a:r>
              <a:rPr lang="en-US" sz="2200" b="1" dirty="0"/>
              <a:t>Regards,</a:t>
            </a:r>
            <a:r>
              <a:rPr lang="en-US" sz="2200" dirty="0"/>
              <a:t> [Press </a:t>
            </a:r>
            <a:r>
              <a:rPr lang="en-US" sz="2200" b="1" dirty="0"/>
              <a:t>Enter</a:t>
            </a:r>
            <a:r>
              <a:rPr lang="en-US" sz="2200" dirty="0"/>
              <a:t> twice]</a:t>
            </a:r>
          </a:p>
          <a:p>
            <a:pPr marL="0" indent="0">
              <a:spcBef>
                <a:spcPts val="200"/>
              </a:spcBef>
              <a:buNone/>
            </a:pPr>
            <a:r>
              <a:rPr lang="en-US" sz="2200" dirty="0"/>
              <a:t>	</a:t>
            </a:r>
            <a:r>
              <a:rPr lang="en-US" sz="2200" b="1" dirty="0"/>
              <a:t>Jerry Wright</a:t>
            </a:r>
            <a:r>
              <a:rPr lang="en-US" sz="2200" dirty="0"/>
              <a:t> [Press </a:t>
            </a:r>
            <a:r>
              <a:rPr lang="en-US" sz="2200" b="1" dirty="0" err="1"/>
              <a:t>Shift+Enter</a:t>
            </a:r>
            <a:r>
              <a:rPr lang="en-US" sz="2200" dirty="0"/>
              <a:t> to insert a line break]</a:t>
            </a:r>
          </a:p>
          <a:p>
            <a:pPr marL="0" indent="0">
              <a:spcBef>
                <a:spcPts val="200"/>
              </a:spcBef>
              <a:buNone/>
            </a:pPr>
            <a:r>
              <a:rPr lang="en-US" sz="2200" dirty="0"/>
              <a:t>	</a:t>
            </a:r>
            <a:r>
              <a:rPr lang="en-US" sz="2200" b="1" dirty="0"/>
              <a:t>Scholarship Committee Chair</a:t>
            </a:r>
            <a:endParaRPr lang="en-US" sz="2200" dirty="0"/>
          </a:p>
          <a:p>
            <a:pPr marL="0" indent="0">
              <a:spcBef>
                <a:spcPts val="200"/>
              </a:spcBef>
              <a:buNone/>
            </a:pPr>
            <a:r>
              <a:rPr lang="en-US" sz="2200" b="1" dirty="0"/>
              <a:t>LEAVE</a:t>
            </a:r>
            <a:r>
              <a:rPr lang="en-US" sz="2200" dirty="0"/>
              <a:t> the document open to use in the next exercise.</a:t>
            </a:r>
          </a:p>
          <a:p>
            <a:endParaRPr lang="en-US" sz="2400" dirty="0"/>
          </a:p>
        </p:txBody>
      </p:sp>
    </p:spTree>
    <p:extLst>
      <p:ext uri="{BB962C8B-B14F-4D97-AF65-F5344CB8AC3E}">
        <p14:creationId xmlns:p14="http://schemas.microsoft.com/office/powerpoint/2010/main" val="2603295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Preview the Document</a:t>
            </a:r>
          </a:p>
        </p:txBody>
      </p:sp>
      <p:sp>
        <p:nvSpPr>
          <p:cNvPr id="21506" name="Rectangle 3"/>
          <p:cNvSpPr>
            <a:spLocks noGrp="1" noChangeArrowheads="1"/>
          </p:cNvSpPr>
          <p:nvPr>
            <p:ph type="body" idx="1"/>
          </p:nvPr>
        </p:nvSpPr>
        <p:spPr>
          <a:xfrm>
            <a:off x="457200" y="1600200"/>
            <a:ext cx="8229600" cy="4876800"/>
          </a:xfrm>
        </p:spPr>
        <p:txBody>
          <a:bodyPr/>
          <a:lstStyle/>
          <a:p>
            <a:r>
              <a:rPr lang="en-US" sz="2200" b="1" dirty="0" smtClean="0"/>
              <a:t>USE</a:t>
            </a:r>
            <a:r>
              <a:rPr lang="en-US" sz="2200" dirty="0" smtClean="0"/>
              <a:t> </a:t>
            </a:r>
            <a:r>
              <a:rPr lang="en-US" sz="2200" dirty="0"/>
              <a:t>the document open from the previous exercise.</a:t>
            </a:r>
          </a:p>
          <a:p>
            <a:pPr marL="457200" indent="-457200">
              <a:buFont typeface="+mj-lt"/>
              <a:buAutoNum type="arabicPeriod"/>
            </a:pPr>
            <a:r>
              <a:rPr lang="en-US" sz="2200" dirty="0" smtClean="0"/>
              <a:t>In </a:t>
            </a:r>
            <a:r>
              <a:rPr lang="en-US" sz="2200" dirty="0"/>
              <a:t>the </a:t>
            </a:r>
            <a:r>
              <a:rPr lang="en-US" sz="2200" i="1" dirty="0"/>
              <a:t>Preview Results</a:t>
            </a:r>
            <a:r>
              <a:rPr lang="en-US" sz="2200" dirty="0"/>
              <a:t> group, click the </a:t>
            </a:r>
            <a:r>
              <a:rPr lang="en-US" sz="2200" b="1" dirty="0"/>
              <a:t>Preview</a:t>
            </a:r>
            <a:r>
              <a:rPr lang="en-US" sz="2200" dirty="0"/>
              <a:t> </a:t>
            </a:r>
            <a:r>
              <a:rPr lang="en-US" sz="2200" b="1" dirty="0"/>
              <a:t>Results</a:t>
            </a:r>
            <a:r>
              <a:rPr lang="en-US" sz="2200" dirty="0"/>
              <a:t> button. The first recipient appears. Click the </a:t>
            </a:r>
            <a:r>
              <a:rPr lang="en-US" sz="2200" b="1" dirty="0"/>
              <a:t>Next</a:t>
            </a:r>
            <a:r>
              <a:rPr lang="en-US" sz="2200" dirty="0"/>
              <a:t> </a:t>
            </a:r>
            <a:r>
              <a:rPr lang="en-US" sz="2200" b="1" dirty="0"/>
              <a:t>Record</a:t>
            </a:r>
            <a:r>
              <a:rPr lang="en-US" sz="2200" dirty="0"/>
              <a:t> </a:t>
            </a:r>
            <a:r>
              <a:rPr lang="en-US" sz="2200" b="1" dirty="0"/>
              <a:t>arrow</a:t>
            </a:r>
            <a:r>
              <a:rPr lang="en-US" sz="2200" dirty="0"/>
              <a:t> button to preview the letters for each recipient. Turn </a:t>
            </a:r>
            <a:r>
              <a:rPr lang="en-US" sz="2200" b="1" dirty="0"/>
              <a:t>Preview</a:t>
            </a:r>
            <a:r>
              <a:rPr lang="en-US" sz="2200" dirty="0"/>
              <a:t> </a:t>
            </a:r>
            <a:r>
              <a:rPr lang="en-US" sz="2200" b="1" dirty="0"/>
              <a:t>Results</a:t>
            </a:r>
            <a:r>
              <a:rPr lang="en-US" sz="2200" dirty="0"/>
              <a:t> off.</a:t>
            </a:r>
          </a:p>
          <a:p>
            <a:pPr marL="457200" indent="-457200">
              <a:buFont typeface="+mj-lt"/>
              <a:buAutoNum type="arabicPeriod"/>
            </a:pPr>
            <a:r>
              <a:rPr lang="en-US" sz="2200" dirty="0" smtClean="0"/>
              <a:t>Place </a:t>
            </a:r>
            <a:r>
              <a:rPr lang="en-US" sz="2200" dirty="0"/>
              <a:t>the insertion point in the </a:t>
            </a:r>
            <a:r>
              <a:rPr lang="en-US" sz="2200" b="1" dirty="0"/>
              <a:t>&lt;&lt;</a:t>
            </a:r>
            <a:r>
              <a:rPr lang="en-US" sz="2200" b="1" dirty="0" err="1"/>
              <a:t>AddressBlock</a:t>
            </a:r>
            <a:r>
              <a:rPr lang="en-US" sz="2200" b="1" dirty="0"/>
              <a:t>&gt;&gt;</a:t>
            </a:r>
            <a:r>
              <a:rPr lang="en-US" sz="2200" dirty="0"/>
              <a:t> field. Click the </a:t>
            </a:r>
            <a:r>
              <a:rPr lang="en-US" sz="2200" b="1" dirty="0"/>
              <a:t>Home</a:t>
            </a:r>
            <a:r>
              <a:rPr lang="en-US" sz="2200" dirty="0"/>
              <a:t> tab, and then in the </a:t>
            </a:r>
            <a:r>
              <a:rPr lang="en-US" sz="2200" i="1" dirty="0"/>
              <a:t>Paragraph</a:t>
            </a:r>
            <a:r>
              <a:rPr lang="en-US" sz="2200" dirty="0"/>
              <a:t> group, click the </a:t>
            </a:r>
            <a:r>
              <a:rPr lang="en-US" sz="2200" b="1" dirty="0"/>
              <a:t>Line and Paragraph</a:t>
            </a:r>
            <a:r>
              <a:rPr lang="en-US" sz="2200" dirty="0"/>
              <a:t> </a:t>
            </a:r>
            <a:r>
              <a:rPr lang="en-US" sz="2200" b="1" dirty="0"/>
              <a:t>Spacing</a:t>
            </a:r>
            <a:r>
              <a:rPr lang="en-US" sz="2200" dirty="0"/>
              <a:t> button then click </a:t>
            </a:r>
            <a:r>
              <a:rPr lang="en-US" sz="2200" b="1" dirty="0"/>
              <a:t>Remove</a:t>
            </a:r>
            <a:r>
              <a:rPr lang="en-US" sz="2200" dirty="0"/>
              <a:t> </a:t>
            </a:r>
            <a:r>
              <a:rPr lang="en-US" sz="2200" b="1" dirty="0"/>
              <a:t>the Spacing After Paragraph.</a:t>
            </a:r>
            <a:endParaRPr lang="en-US" sz="2200" dirty="0"/>
          </a:p>
          <a:p>
            <a:pPr marL="457200" indent="-457200">
              <a:buFont typeface="+mj-lt"/>
              <a:buAutoNum type="arabicPeriod"/>
            </a:pPr>
            <a:r>
              <a:rPr lang="en-US" sz="2200" dirty="0" smtClean="0"/>
              <a:t>Place </a:t>
            </a:r>
            <a:r>
              <a:rPr lang="en-US" sz="2200" dirty="0"/>
              <a:t>the insertion point in the </a:t>
            </a:r>
            <a:r>
              <a:rPr lang="en-US" sz="2200" b="1" dirty="0"/>
              <a:t>Greeting</a:t>
            </a:r>
            <a:r>
              <a:rPr lang="en-US" sz="2200" dirty="0"/>
              <a:t> </a:t>
            </a:r>
            <a:r>
              <a:rPr lang="en-US" sz="2200" b="1" dirty="0"/>
              <a:t>line</a:t>
            </a:r>
            <a:r>
              <a:rPr lang="en-US" sz="2200" dirty="0"/>
              <a:t> and click the </a:t>
            </a:r>
            <a:r>
              <a:rPr lang="en-US" sz="2200" b="1" dirty="0"/>
              <a:t>Page</a:t>
            </a:r>
            <a:r>
              <a:rPr lang="en-US" sz="2200" dirty="0"/>
              <a:t> </a:t>
            </a:r>
            <a:r>
              <a:rPr lang="en-US" sz="2200" b="1" dirty="0"/>
              <a:t>Layout</a:t>
            </a:r>
            <a:r>
              <a:rPr lang="en-US" sz="2200" dirty="0"/>
              <a:t> tab. In the </a:t>
            </a:r>
            <a:r>
              <a:rPr lang="en-US" sz="2200" i="1" dirty="0"/>
              <a:t>Paragraph</a:t>
            </a:r>
            <a:r>
              <a:rPr lang="en-US" sz="2200" dirty="0"/>
              <a:t> group, click the </a:t>
            </a:r>
            <a:r>
              <a:rPr lang="en-US" sz="2200" b="1" dirty="0"/>
              <a:t>up arrow</a:t>
            </a:r>
            <a:r>
              <a:rPr lang="en-US" sz="2200" dirty="0"/>
              <a:t> until you see </a:t>
            </a:r>
            <a:r>
              <a:rPr lang="en-US" sz="2200" b="1" dirty="0"/>
              <a:t>6 pt</a:t>
            </a:r>
            <a:r>
              <a:rPr lang="en-US" sz="2200" dirty="0"/>
              <a:t>. The </a:t>
            </a:r>
            <a:r>
              <a:rPr lang="en-US" sz="2200" i="1" dirty="0"/>
              <a:t>Spacing Before</a:t>
            </a:r>
            <a:r>
              <a:rPr lang="en-US" sz="2200" dirty="0"/>
              <a:t> is increased by 6 </a:t>
            </a:r>
            <a:r>
              <a:rPr lang="en-US" sz="2200" dirty="0" err="1"/>
              <a:t>pts</a:t>
            </a:r>
            <a:r>
              <a:rPr lang="en-US" sz="2200" dirty="0"/>
              <a:t> and separates the address block and greeting line</a:t>
            </a:r>
            <a:r>
              <a:rPr lang="en-US" sz="2200" dirty="0" smtClean="0"/>
              <a:t>.</a:t>
            </a:r>
            <a:endParaRPr lang="en-US" sz="2200" dirty="0"/>
          </a:p>
        </p:txBody>
      </p:sp>
    </p:spTree>
    <p:extLst>
      <p:ext uri="{BB962C8B-B14F-4D97-AF65-F5344CB8AC3E}">
        <p14:creationId xmlns:p14="http://schemas.microsoft.com/office/powerpoint/2010/main" val="553304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Preview the Document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spcBef>
                <a:spcPts val="300"/>
              </a:spcBef>
              <a:buFont typeface="+mj-lt"/>
              <a:buAutoNum type="arabicPeriod" startAt="4"/>
            </a:pPr>
            <a:r>
              <a:rPr lang="en-US" sz="2000" dirty="0"/>
              <a:t>On the </a:t>
            </a:r>
            <a:r>
              <a:rPr lang="en-US" sz="2000" i="1" dirty="0"/>
              <a:t>Page Layout</a:t>
            </a:r>
            <a:r>
              <a:rPr lang="en-US" sz="2000" dirty="0"/>
              <a:t> tab, in the </a:t>
            </a:r>
            <a:r>
              <a:rPr lang="en-US" sz="2000" i="1" dirty="0"/>
              <a:t>Page Setup</a:t>
            </a:r>
            <a:r>
              <a:rPr lang="en-US" sz="2000" dirty="0"/>
              <a:t> group, click the </a:t>
            </a:r>
            <a:r>
              <a:rPr lang="en-US" sz="2000" b="1" dirty="0"/>
              <a:t>Margins</a:t>
            </a:r>
            <a:r>
              <a:rPr lang="en-US" sz="2000" dirty="0"/>
              <a:t> button, then </a:t>
            </a:r>
            <a:r>
              <a:rPr lang="en-US" sz="2000" b="1" dirty="0"/>
              <a:t>Custom Margins</a:t>
            </a:r>
            <a:r>
              <a:rPr lang="en-US" sz="2000" dirty="0"/>
              <a:t>. Key </a:t>
            </a:r>
            <a:r>
              <a:rPr lang="en-US" sz="2000" b="1" dirty="0"/>
              <a:t>2</a:t>
            </a:r>
            <a:r>
              <a:rPr lang="en-US" sz="2000" dirty="0"/>
              <a:t> in the </a:t>
            </a:r>
            <a:r>
              <a:rPr lang="en-US" sz="2000" i="1" dirty="0"/>
              <a:t>Top</a:t>
            </a:r>
            <a:r>
              <a:rPr lang="en-US" sz="2000" dirty="0"/>
              <a:t> box to change the top margin. Customized letterheads are used by organizations to print their letters. The top margin must be adjusted to avoid text printing over the organization’s logo. Click </a:t>
            </a:r>
            <a:r>
              <a:rPr lang="en-US" sz="2000" b="1" dirty="0"/>
              <a:t>OK</a:t>
            </a:r>
            <a:r>
              <a:rPr lang="en-US" sz="2000" dirty="0"/>
              <a:t>.</a:t>
            </a:r>
          </a:p>
          <a:p>
            <a:pPr marL="457200" indent="-457200">
              <a:spcBef>
                <a:spcPts val="300"/>
              </a:spcBef>
              <a:buFont typeface="+mj-lt"/>
              <a:buAutoNum type="arabicPeriod" startAt="4"/>
            </a:pPr>
            <a:r>
              <a:rPr lang="en-US" sz="2000" dirty="0" smtClean="0"/>
              <a:t>Click </a:t>
            </a:r>
            <a:r>
              <a:rPr lang="en-US" sz="2000" dirty="0"/>
              <a:t>the </a:t>
            </a:r>
            <a:r>
              <a:rPr lang="en-US" sz="2000" b="1" dirty="0"/>
              <a:t>Mailings</a:t>
            </a:r>
            <a:r>
              <a:rPr lang="en-US" sz="2000" dirty="0"/>
              <a:t> tab, in the </a:t>
            </a:r>
            <a:r>
              <a:rPr lang="en-US" sz="2000" i="1" dirty="0"/>
              <a:t>Preview Results</a:t>
            </a:r>
            <a:r>
              <a:rPr lang="en-US" sz="2000" dirty="0"/>
              <a:t> group, click the </a:t>
            </a:r>
            <a:r>
              <a:rPr lang="en-US" sz="2000" b="1" dirty="0"/>
              <a:t>Preview</a:t>
            </a:r>
            <a:r>
              <a:rPr lang="en-US" sz="2000" dirty="0"/>
              <a:t> </a:t>
            </a:r>
            <a:r>
              <a:rPr lang="en-US" sz="2000" b="1" dirty="0"/>
              <a:t>Results</a:t>
            </a:r>
            <a:r>
              <a:rPr lang="en-US" sz="2000" dirty="0"/>
              <a:t> button to view the formatting changes made to the document. Turn </a:t>
            </a:r>
            <a:r>
              <a:rPr lang="en-US" sz="2000" b="1" dirty="0"/>
              <a:t>Preview</a:t>
            </a:r>
            <a:r>
              <a:rPr lang="en-US" sz="2000" dirty="0"/>
              <a:t> </a:t>
            </a:r>
            <a:r>
              <a:rPr lang="en-US" sz="2000" b="1" dirty="0"/>
              <a:t>Results</a:t>
            </a:r>
            <a:r>
              <a:rPr lang="en-US" sz="2000" dirty="0"/>
              <a:t> off.</a:t>
            </a:r>
          </a:p>
          <a:p>
            <a:pPr marL="457200" indent="-457200">
              <a:spcBef>
                <a:spcPts val="300"/>
              </a:spcBef>
              <a:buFont typeface="+mj-lt"/>
              <a:buAutoNum type="arabicPeriod" startAt="4"/>
            </a:pPr>
            <a:r>
              <a:rPr lang="en-US" sz="2000" dirty="0" smtClean="0"/>
              <a:t>The </a:t>
            </a:r>
            <a:r>
              <a:rPr lang="en-US" sz="2000" dirty="0"/>
              <a:t>main document is the document that contains the body of the letter as well as the Address Block and Greeting Line. Save the main document as </a:t>
            </a:r>
            <a:r>
              <a:rPr lang="en-US" sz="2000" b="1" i="1" dirty="0" err="1"/>
              <a:t>reception_letter</a:t>
            </a:r>
            <a:r>
              <a:rPr lang="en-US" sz="2000" dirty="0"/>
              <a:t> in your USB flash drive in the lesson folder. Saving the main document as a separate document will allow you to merge with a new data source file—when you need to use the same letter again but with a different recipient listing.</a:t>
            </a:r>
          </a:p>
          <a:p>
            <a:pPr>
              <a:spcBef>
                <a:spcPts val="300"/>
              </a:spcBef>
            </a:pPr>
            <a:r>
              <a:rPr lang="en-US" sz="2000" b="1" dirty="0"/>
              <a:t>LEAVE</a:t>
            </a:r>
            <a:r>
              <a:rPr lang="en-US" sz="2000" dirty="0"/>
              <a:t> the document open to use in the next exercise</a:t>
            </a:r>
            <a:r>
              <a:rPr lang="en-US" sz="2400" dirty="0"/>
              <a:t>.</a:t>
            </a:r>
          </a:p>
          <a:p>
            <a:endParaRPr lang="en-US" sz="2400" dirty="0"/>
          </a:p>
          <a:p>
            <a:endParaRPr lang="en-US" sz="2400" dirty="0"/>
          </a:p>
        </p:txBody>
      </p:sp>
    </p:spTree>
    <p:extLst>
      <p:ext uri="{BB962C8B-B14F-4D97-AF65-F5344CB8AC3E}">
        <p14:creationId xmlns:p14="http://schemas.microsoft.com/office/powerpoint/2010/main" val="1028765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Executing Mail Merge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final steps in a mail merge are to check for errors, preview the merge, and finalize the merge</a:t>
            </a:r>
            <a:r>
              <a:rPr lang="en-US" sz="2400" dirty="0" smtClean="0"/>
              <a:t>.</a:t>
            </a:r>
            <a:endParaRPr lang="en-US" sz="2400" dirty="0"/>
          </a:p>
        </p:txBody>
      </p:sp>
    </p:spTree>
    <p:extLst>
      <p:ext uri="{BB962C8B-B14F-4D97-AF65-F5344CB8AC3E}">
        <p14:creationId xmlns:p14="http://schemas.microsoft.com/office/powerpoint/2010/main" val="3269516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Check for Errors</a:t>
            </a:r>
          </a:p>
        </p:txBody>
      </p:sp>
      <p:sp>
        <p:nvSpPr>
          <p:cNvPr id="21506" name="Rectangle 3"/>
          <p:cNvSpPr>
            <a:spLocks noGrp="1" noChangeArrowheads="1"/>
          </p:cNvSpPr>
          <p:nvPr>
            <p:ph type="body" idx="1"/>
          </p:nvPr>
        </p:nvSpPr>
        <p:spPr>
          <a:xfrm>
            <a:off x="457200" y="1600200"/>
            <a:ext cx="8229600" cy="4876800"/>
          </a:xfrm>
        </p:spPr>
        <p:txBody>
          <a:bodyPr/>
          <a:lstStyle/>
          <a:p>
            <a:r>
              <a:rPr lang="en-US" sz="2200" b="1" dirty="0" smtClean="0"/>
              <a:t>USE</a:t>
            </a:r>
            <a:r>
              <a:rPr lang="en-US" sz="2200" dirty="0" smtClean="0"/>
              <a:t> </a:t>
            </a:r>
            <a:r>
              <a:rPr lang="en-US" sz="2200" dirty="0"/>
              <a:t>the document open from the previous exercise.</a:t>
            </a:r>
          </a:p>
          <a:p>
            <a:pPr marL="457200" indent="-457200">
              <a:buFont typeface="+mj-lt"/>
              <a:buAutoNum type="arabicPeriod"/>
            </a:pPr>
            <a:r>
              <a:rPr lang="en-US" sz="2200" dirty="0" smtClean="0"/>
              <a:t>On </a:t>
            </a:r>
            <a:r>
              <a:rPr lang="en-US" sz="2200" dirty="0"/>
              <a:t>the </a:t>
            </a:r>
            <a:r>
              <a:rPr lang="en-US" sz="2200" i="1" dirty="0"/>
              <a:t>Preview Results</a:t>
            </a:r>
            <a:r>
              <a:rPr lang="en-US" sz="2200" dirty="0"/>
              <a:t> </a:t>
            </a:r>
            <a:r>
              <a:rPr lang="en-US" sz="2200" dirty="0" smtClean="0"/>
              <a:t/>
            </a:r>
            <a:br>
              <a:rPr lang="en-US" sz="2200" dirty="0" smtClean="0"/>
            </a:br>
            <a:r>
              <a:rPr lang="en-US" sz="2200" dirty="0" smtClean="0"/>
              <a:t>group</a:t>
            </a:r>
            <a:r>
              <a:rPr lang="en-US" sz="2200" dirty="0"/>
              <a:t>, click the </a:t>
            </a:r>
            <a:r>
              <a:rPr lang="en-US" sz="2200" b="1" dirty="0"/>
              <a:t>Auto</a:t>
            </a:r>
            <a:r>
              <a:rPr lang="en-US" sz="2200" dirty="0"/>
              <a:t> </a:t>
            </a:r>
            <a:r>
              <a:rPr lang="en-US" sz="2200" b="1" dirty="0"/>
              <a:t>Check</a:t>
            </a:r>
            <a:r>
              <a:rPr lang="en-US" sz="2200" dirty="0"/>
              <a:t> </a:t>
            </a:r>
            <a:r>
              <a:rPr lang="en-US" sz="2200" dirty="0" smtClean="0"/>
              <a:t/>
            </a:r>
            <a:br>
              <a:rPr lang="en-US" sz="2200" dirty="0" smtClean="0"/>
            </a:br>
            <a:r>
              <a:rPr lang="en-US" sz="2200" b="1" dirty="0" smtClean="0"/>
              <a:t>for</a:t>
            </a:r>
            <a:r>
              <a:rPr lang="en-US" sz="2200" dirty="0" smtClean="0"/>
              <a:t> </a:t>
            </a:r>
            <a:r>
              <a:rPr lang="en-US" sz="2200" b="1" dirty="0"/>
              <a:t>Errors</a:t>
            </a:r>
            <a:r>
              <a:rPr lang="en-US" sz="2200" dirty="0"/>
              <a:t> button. The </a:t>
            </a:r>
            <a:r>
              <a:rPr lang="en-US" sz="2200" dirty="0" smtClean="0"/>
              <a:t/>
            </a:r>
            <a:br>
              <a:rPr lang="en-US" sz="2200" dirty="0" smtClean="0"/>
            </a:br>
            <a:r>
              <a:rPr lang="en-US" sz="2200" i="1" dirty="0" smtClean="0"/>
              <a:t>Checking </a:t>
            </a:r>
            <a:r>
              <a:rPr lang="en-US" sz="2200" i="1" dirty="0"/>
              <a:t>and Reporting </a:t>
            </a:r>
            <a:r>
              <a:rPr lang="en-US" sz="2200" i="1" dirty="0" smtClean="0"/>
              <a:t/>
            </a:r>
            <a:br>
              <a:rPr lang="en-US" sz="2200" i="1" dirty="0" smtClean="0"/>
            </a:br>
            <a:r>
              <a:rPr lang="en-US" sz="2200" i="1" dirty="0" smtClean="0"/>
              <a:t>Errors</a:t>
            </a:r>
            <a:r>
              <a:rPr lang="en-US" sz="2200" dirty="0" smtClean="0"/>
              <a:t> </a:t>
            </a:r>
            <a:r>
              <a:rPr lang="en-US" sz="2200" dirty="0"/>
              <a:t>dialog box opens as </a:t>
            </a:r>
            <a:r>
              <a:rPr lang="en-US" sz="2200" dirty="0" smtClean="0"/>
              <a:t/>
            </a:r>
            <a:br>
              <a:rPr lang="en-US" sz="2200" dirty="0" smtClean="0"/>
            </a:br>
            <a:r>
              <a:rPr lang="en-US" sz="2200" dirty="0" smtClean="0"/>
              <a:t>shown at right. </a:t>
            </a:r>
            <a:r>
              <a:rPr lang="en-US" sz="2200" dirty="0"/>
              <a:t>Select the </a:t>
            </a:r>
            <a:r>
              <a:rPr lang="en-US" sz="2200" dirty="0" smtClean="0"/>
              <a:t/>
            </a:r>
            <a:br>
              <a:rPr lang="en-US" sz="2200" dirty="0" smtClean="0"/>
            </a:br>
            <a:r>
              <a:rPr lang="en-US" sz="2200" dirty="0" smtClean="0"/>
              <a:t>first </a:t>
            </a:r>
            <a:r>
              <a:rPr lang="en-US" sz="2200" dirty="0"/>
              <a:t>option, </a:t>
            </a:r>
            <a:r>
              <a:rPr lang="en-US" sz="2200" b="1" dirty="0"/>
              <a:t>Simulate the </a:t>
            </a:r>
            <a:r>
              <a:rPr lang="en-US" sz="2200" b="1" dirty="0" smtClean="0"/>
              <a:t/>
            </a:r>
            <a:br>
              <a:rPr lang="en-US" sz="2200" b="1" dirty="0" smtClean="0"/>
            </a:br>
            <a:r>
              <a:rPr lang="en-US" sz="2200" b="1" dirty="0" smtClean="0"/>
              <a:t>merge </a:t>
            </a:r>
            <a:r>
              <a:rPr lang="en-US" sz="2200" b="1" dirty="0"/>
              <a:t>and report errors</a:t>
            </a:r>
            <a:r>
              <a:rPr lang="en-US" sz="2200" dirty="0"/>
              <a:t> </a:t>
            </a:r>
            <a:r>
              <a:rPr lang="en-US" sz="2200" b="1" dirty="0"/>
              <a:t>in </a:t>
            </a:r>
            <a:r>
              <a:rPr lang="en-US" sz="2200" b="1" dirty="0" smtClean="0"/>
              <a:t/>
            </a:r>
            <a:br>
              <a:rPr lang="en-US" sz="2200" b="1" dirty="0" smtClean="0"/>
            </a:br>
            <a:r>
              <a:rPr lang="en-US" sz="2200" b="1" dirty="0" smtClean="0"/>
              <a:t>a </a:t>
            </a:r>
            <a:r>
              <a:rPr lang="en-US" sz="2200" b="1" dirty="0"/>
              <a:t>new document</a:t>
            </a:r>
            <a:r>
              <a:rPr lang="en-US" sz="2200" dirty="0"/>
              <a:t>.</a:t>
            </a:r>
          </a:p>
          <a:p>
            <a:pPr marL="457200" indent="-457200">
              <a:buFont typeface="+mj-lt"/>
              <a:buAutoNum type="arabicPeriod"/>
            </a:pPr>
            <a:r>
              <a:rPr lang="en-US" sz="2200" dirty="0" smtClean="0"/>
              <a:t>A </a:t>
            </a:r>
            <a:r>
              <a:rPr lang="en-US" sz="2200" dirty="0"/>
              <a:t>prompt will appear indicating </a:t>
            </a:r>
            <a:r>
              <a:rPr lang="en-US" sz="2200" i="1" dirty="0"/>
              <a:t>No mail merge errors have been found</a:t>
            </a:r>
            <a:r>
              <a:rPr lang="en-US" sz="2200" dirty="0"/>
              <a:t> in the </a:t>
            </a:r>
            <a:r>
              <a:rPr lang="en-US" sz="2200" b="1" i="1" dirty="0" err="1"/>
              <a:t>reception_letter</a:t>
            </a:r>
            <a:r>
              <a:rPr lang="en-US" sz="2200" dirty="0"/>
              <a:t>. Click </a:t>
            </a:r>
            <a:r>
              <a:rPr lang="en-US" sz="2200" b="1" dirty="0"/>
              <a:t>OK</a:t>
            </a:r>
            <a:r>
              <a:rPr lang="en-US" sz="2200" dirty="0"/>
              <a:t>.</a:t>
            </a:r>
          </a:p>
          <a:p>
            <a:r>
              <a:rPr lang="en-US" sz="2200" b="1" dirty="0"/>
              <a:t>LEAVE</a:t>
            </a:r>
            <a:r>
              <a:rPr lang="en-US" sz="2200" dirty="0"/>
              <a:t> the document open to use in the next exercise.</a:t>
            </a:r>
          </a:p>
          <a:p>
            <a:endParaRPr lang="en-US" sz="2400" dirty="0"/>
          </a:p>
          <a:p>
            <a:endParaRPr lang="en-US" sz="2400" dirty="0"/>
          </a:p>
        </p:txBody>
      </p:sp>
      <p:pic>
        <p:nvPicPr>
          <p:cNvPr id="3" name="Picture 2" descr="11.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300" y="2204864"/>
            <a:ext cx="3949700" cy="2629696"/>
          </a:xfrm>
          <a:prstGeom prst="rect">
            <a:avLst/>
          </a:prstGeom>
        </p:spPr>
      </p:pic>
    </p:spTree>
    <p:extLst>
      <p:ext uri="{BB962C8B-B14F-4D97-AF65-F5344CB8AC3E}">
        <p14:creationId xmlns:p14="http://schemas.microsoft.com/office/powerpoint/2010/main" val="265732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Setting </a:t>
            </a:r>
            <a:r>
              <a:rPr lang="en-US" b="1" dirty="0"/>
              <a:t>U</a:t>
            </a:r>
            <a:r>
              <a:rPr lang="en-US" b="1" dirty="0" smtClean="0"/>
              <a:t>p Mail Merge</a:t>
            </a:r>
            <a:endParaRPr lang="en-US" b="1" dirty="0"/>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Mail </a:t>
            </a:r>
            <a:r>
              <a:rPr lang="en-US" sz="2400" dirty="0"/>
              <a:t>merges are useful for creating multiple documents that have the same basic content, and personalizing them with unique information from a data source—for example, a form letter, sent to multiple customers using different recipient names and addresses. </a:t>
            </a:r>
            <a:endParaRPr lang="en-US" sz="2400" dirty="0" smtClean="0"/>
          </a:p>
          <a:p>
            <a:r>
              <a:rPr lang="en-US" sz="2400" dirty="0" smtClean="0"/>
              <a:t>In </a:t>
            </a:r>
            <a:r>
              <a:rPr lang="en-US" sz="2400" dirty="0"/>
              <a:t>essence, mail merges are used for internal and external correspondence such as memorandums, labels, invitations, and more</a:t>
            </a:r>
            <a:r>
              <a:rPr lang="en-US" sz="2400" dirty="0" smtClean="0"/>
              <a:t>.</a:t>
            </a:r>
          </a:p>
          <a:p>
            <a:r>
              <a:rPr lang="en-US" sz="2400" dirty="0"/>
              <a:t>The mail merge document contains the same information that everyone will receive. </a:t>
            </a:r>
            <a:endParaRPr lang="en-US" sz="2400" dirty="0" smtClean="0"/>
          </a:p>
          <a:p>
            <a:endParaRPr lang="en-US" sz="2400" dirty="0"/>
          </a:p>
          <a:p>
            <a:endParaRPr lang="en-US" sz="2400" dirty="0"/>
          </a:p>
        </p:txBody>
      </p:sp>
    </p:spTree>
    <p:extLst>
      <p:ext uri="{BB962C8B-B14F-4D97-AF65-F5344CB8AC3E}">
        <p14:creationId xmlns:p14="http://schemas.microsoft.com/office/powerpoint/2010/main" val="2122840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Complete the Merge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a:t>
            </a:r>
            <a:r>
              <a:rPr lang="en-US" sz="2400" dirty="0"/>
              <a:t>the document open from the previous exercise.</a:t>
            </a:r>
          </a:p>
          <a:p>
            <a:pPr marL="457200" indent="-457200">
              <a:buFont typeface="+mj-lt"/>
              <a:buAutoNum type="arabicPeriod"/>
            </a:pPr>
            <a:r>
              <a:rPr lang="en-US" sz="2400" dirty="0" smtClean="0"/>
              <a:t>In </a:t>
            </a:r>
            <a:r>
              <a:rPr lang="en-US" sz="2400" dirty="0"/>
              <a:t>the </a:t>
            </a:r>
            <a:r>
              <a:rPr lang="en-US" sz="2400" i="1" dirty="0"/>
              <a:t>Finish</a:t>
            </a:r>
            <a:r>
              <a:rPr lang="en-US" sz="2400" dirty="0"/>
              <a:t> group, click the </a:t>
            </a:r>
            <a:r>
              <a:rPr lang="en-US" sz="2400" b="1" dirty="0"/>
              <a:t>drop-down arrow</a:t>
            </a:r>
            <a:r>
              <a:rPr lang="en-US" sz="2400" dirty="0"/>
              <a:t> to display the </a:t>
            </a:r>
            <a:r>
              <a:rPr lang="en-US" sz="2400" i="1" dirty="0"/>
              <a:t>Finish &amp; Merge</a:t>
            </a:r>
            <a:r>
              <a:rPr lang="en-US" sz="2400" dirty="0"/>
              <a:t> menu as shown </a:t>
            </a:r>
            <a:r>
              <a:rPr lang="en-US" sz="2400" dirty="0" smtClean="0"/>
              <a:t>below.</a:t>
            </a:r>
            <a:endParaRPr lang="en-US" sz="2400" dirty="0"/>
          </a:p>
        </p:txBody>
      </p:sp>
      <p:pic>
        <p:nvPicPr>
          <p:cNvPr id="2" name="Picture 1" descr="11.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039120"/>
            <a:ext cx="7950200" cy="1648212"/>
          </a:xfrm>
          <a:prstGeom prst="rect">
            <a:avLst/>
          </a:prstGeom>
        </p:spPr>
      </p:pic>
    </p:spTree>
    <p:extLst>
      <p:ext uri="{BB962C8B-B14F-4D97-AF65-F5344CB8AC3E}">
        <p14:creationId xmlns:p14="http://schemas.microsoft.com/office/powerpoint/2010/main" val="3482102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Complete the Merge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2"/>
            </a:pPr>
            <a:r>
              <a:rPr lang="en-US" sz="2300" dirty="0" smtClean="0"/>
              <a:t>Select </a:t>
            </a:r>
            <a:r>
              <a:rPr lang="en-US" sz="2300" b="1" dirty="0"/>
              <a:t>Edit Individual Documents</a:t>
            </a:r>
            <a:r>
              <a:rPr lang="en-US" sz="2300" dirty="0"/>
              <a:t>. The </a:t>
            </a:r>
            <a:r>
              <a:rPr lang="en-US" sz="2300" i="1" dirty="0"/>
              <a:t>Merge to New Document</a:t>
            </a:r>
            <a:r>
              <a:rPr lang="en-US" sz="2300" dirty="0"/>
              <a:t> dialog box opens as shown </a:t>
            </a:r>
            <a:r>
              <a:rPr lang="en-US" sz="2300" dirty="0" smtClean="0"/>
              <a:t>below. </a:t>
            </a:r>
            <a:r>
              <a:rPr lang="en-US" sz="2300" dirty="0"/>
              <a:t>The </a:t>
            </a:r>
            <a:r>
              <a:rPr lang="en-US" sz="2300" b="1" dirty="0"/>
              <a:t>All</a:t>
            </a:r>
            <a:r>
              <a:rPr lang="en-US" sz="2300" dirty="0"/>
              <a:t> option will merge all letters to a new document, </a:t>
            </a:r>
            <a:r>
              <a:rPr lang="en-US" sz="2300" b="1" dirty="0"/>
              <a:t>Current record</a:t>
            </a:r>
            <a:r>
              <a:rPr lang="en-US" sz="2300" dirty="0"/>
              <a:t> will merge only that record from where your insertion point is positioned, and in the </a:t>
            </a:r>
            <a:r>
              <a:rPr lang="en-US" sz="2300" b="1" dirty="0"/>
              <a:t>From</a:t>
            </a:r>
            <a:r>
              <a:rPr lang="en-US" sz="2300" dirty="0"/>
              <a:t> option, you key the first record and end record to merge. For instance, if you wanted to merge only records 2 and 3, you would key </a:t>
            </a:r>
            <a:r>
              <a:rPr lang="en-US" sz="2300" b="1" dirty="0"/>
              <a:t>2</a:t>
            </a:r>
            <a:r>
              <a:rPr lang="en-US" sz="2300" dirty="0"/>
              <a:t> to </a:t>
            </a:r>
            <a:r>
              <a:rPr lang="en-US" sz="2300" b="1" dirty="0"/>
              <a:t>3</a:t>
            </a:r>
            <a:r>
              <a:rPr lang="en-US" sz="2300" dirty="0"/>
              <a:t>.</a:t>
            </a:r>
          </a:p>
          <a:p>
            <a:endParaRPr lang="en-US" sz="2400" dirty="0"/>
          </a:p>
          <a:p>
            <a:endParaRPr lang="en-US" sz="2400" dirty="0"/>
          </a:p>
        </p:txBody>
      </p:sp>
      <p:pic>
        <p:nvPicPr>
          <p:cNvPr id="2" name="Picture 1" descr="11.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4653136"/>
            <a:ext cx="6172200" cy="1830563"/>
          </a:xfrm>
          <a:prstGeom prst="rect">
            <a:avLst/>
          </a:prstGeom>
        </p:spPr>
      </p:pic>
    </p:spTree>
    <p:extLst>
      <p:ext uri="{BB962C8B-B14F-4D97-AF65-F5344CB8AC3E}">
        <p14:creationId xmlns:p14="http://schemas.microsoft.com/office/powerpoint/2010/main" val="2561953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Complete the Merge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000" dirty="0" smtClean="0"/>
              <a:t>For </a:t>
            </a:r>
            <a:r>
              <a:rPr lang="en-US" sz="2000" dirty="0"/>
              <a:t>this exercise, in the </a:t>
            </a:r>
            <a:r>
              <a:rPr lang="en-US" sz="2000" i="1" dirty="0"/>
              <a:t>From</a:t>
            </a:r>
            <a:r>
              <a:rPr lang="en-US" sz="2000" dirty="0"/>
              <a:t> section key </a:t>
            </a:r>
            <a:r>
              <a:rPr lang="en-US" sz="2000" b="1" dirty="0"/>
              <a:t>3</a:t>
            </a:r>
            <a:r>
              <a:rPr lang="en-US" sz="2000" dirty="0"/>
              <a:t> in the first box and in the </a:t>
            </a:r>
            <a:r>
              <a:rPr lang="en-US" sz="2000" i="1" dirty="0"/>
              <a:t>To</a:t>
            </a:r>
            <a:r>
              <a:rPr lang="en-US" sz="2000" dirty="0"/>
              <a:t> box, key </a:t>
            </a:r>
            <a:r>
              <a:rPr lang="en-US" sz="2000" b="1" dirty="0"/>
              <a:t>5</a:t>
            </a:r>
            <a:r>
              <a:rPr lang="en-US" sz="2000" dirty="0"/>
              <a:t>. Click </a:t>
            </a:r>
            <a:r>
              <a:rPr lang="en-US" sz="2000" b="1" dirty="0"/>
              <a:t>OK</a:t>
            </a:r>
            <a:r>
              <a:rPr lang="en-US" sz="2000" dirty="0"/>
              <a:t>. A new document is produced that displays letters for records 3 through 5 in one document. Scroll through the document to preview that the document is ready to print.</a:t>
            </a:r>
          </a:p>
          <a:p>
            <a:pPr marL="457200" indent="-457200">
              <a:buFont typeface="+mj-lt"/>
              <a:buAutoNum type="arabicPeriod" startAt="3"/>
            </a:pPr>
            <a:r>
              <a:rPr lang="en-US" sz="2000" b="1" dirty="0" smtClean="0"/>
              <a:t>SAVE</a:t>
            </a:r>
            <a:r>
              <a:rPr lang="en-US" sz="2000" dirty="0" smtClean="0"/>
              <a:t> </a:t>
            </a:r>
            <a:r>
              <a:rPr lang="en-US" sz="2000" dirty="0"/>
              <a:t>the merged document as </a:t>
            </a:r>
            <a:r>
              <a:rPr lang="en-US" sz="2000" b="1" i="1" dirty="0" err="1"/>
              <a:t>receptionletter_merged</a:t>
            </a:r>
            <a:r>
              <a:rPr lang="en-US" sz="2000" dirty="0"/>
              <a:t> in your USB flash drive in the lesson folder and </a:t>
            </a:r>
            <a:r>
              <a:rPr lang="en-US" sz="2000" b="1" dirty="0"/>
              <a:t>CLOSE</a:t>
            </a:r>
            <a:r>
              <a:rPr lang="en-US" sz="2000" dirty="0"/>
              <a:t> the file.</a:t>
            </a:r>
          </a:p>
          <a:p>
            <a:pPr marL="457200" indent="-457200">
              <a:buFont typeface="+mj-lt"/>
              <a:buAutoNum type="arabicPeriod" startAt="3"/>
            </a:pPr>
            <a:r>
              <a:rPr lang="en-US" sz="2000" b="1" dirty="0" smtClean="0"/>
              <a:t>CLOSE</a:t>
            </a:r>
            <a:r>
              <a:rPr lang="en-US" sz="2000" dirty="0" smtClean="0"/>
              <a:t> </a:t>
            </a:r>
            <a:r>
              <a:rPr lang="en-US" sz="2000" dirty="0"/>
              <a:t>the mail document </a:t>
            </a:r>
            <a:r>
              <a:rPr lang="en-US" sz="2000" b="1" i="1" dirty="0" err="1"/>
              <a:t>reception_letter</a:t>
            </a:r>
            <a:r>
              <a:rPr lang="en-US" sz="2000" dirty="0"/>
              <a:t> and a prompt will appear asking, </a:t>
            </a:r>
            <a:r>
              <a:rPr lang="en-US" sz="2000" i="1" dirty="0"/>
              <a:t>Do you want to save changes made to </a:t>
            </a:r>
            <a:r>
              <a:rPr lang="en-US" sz="2000" i="1" dirty="0" err="1"/>
              <a:t>reception_letter</a:t>
            </a:r>
            <a:r>
              <a:rPr lang="en-US" sz="2000" i="1" dirty="0"/>
              <a:t>?</a:t>
            </a:r>
            <a:r>
              <a:rPr lang="en-US" sz="2000" dirty="0"/>
              <a:t> Click </a:t>
            </a:r>
            <a:r>
              <a:rPr lang="en-US" sz="2000" b="1" dirty="0"/>
              <a:t>Yes</a:t>
            </a:r>
            <a:r>
              <a:rPr lang="en-US" sz="2000" dirty="0"/>
              <a:t>. When you save the main document with the field codes, you will be able to return to your document and recipient list and use the tools available in the Mailings tab. You can also edit the list of recipients and open another data source to send the same letter to another group.</a:t>
            </a:r>
          </a:p>
          <a:p>
            <a:r>
              <a:rPr lang="en-US" sz="2000" b="1" dirty="0"/>
              <a:t>CLOSE</a:t>
            </a:r>
            <a:r>
              <a:rPr lang="en-US" sz="2000" dirty="0"/>
              <a:t> Word</a:t>
            </a:r>
            <a:r>
              <a:rPr lang="en-US" sz="2000" dirty="0" smtClean="0"/>
              <a:t>.</a:t>
            </a:r>
            <a:endParaRPr lang="en-US" sz="2000" dirty="0"/>
          </a:p>
        </p:txBody>
      </p:sp>
    </p:spTree>
    <p:extLst>
      <p:ext uri="{BB962C8B-B14F-4D97-AF65-F5344CB8AC3E}">
        <p14:creationId xmlns:p14="http://schemas.microsoft.com/office/powerpoint/2010/main" val="158560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Lesson </a:t>
            </a:r>
            <a:r>
              <a:rPr lang="en-US" b="1" dirty="0"/>
              <a:t>Summary</a:t>
            </a:r>
          </a:p>
        </p:txBody>
      </p:sp>
      <p:pic>
        <p:nvPicPr>
          <p:cNvPr id="2" name="Picture 1" descr="11.SkillSUmma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27" y="1663702"/>
            <a:ext cx="8091146" cy="2666998"/>
          </a:xfrm>
          <a:prstGeom prst="rect">
            <a:avLst/>
          </a:prstGeom>
        </p:spPr>
      </p:pic>
    </p:spTree>
    <p:extLst>
      <p:ext uri="{BB962C8B-B14F-4D97-AF65-F5344CB8AC3E}">
        <p14:creationId xmlns:p14="http://schemas.microsoft.com/office/powerpoint/2010/main" val="894741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Setting Up Mail Merge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a:t>
            </a:r>
            <a:r>
              <a:rPr lang="en-US" sz="2400" dirty="0"/>
              <a:t>individuals receiving the document are created in a data source, which is the list of recipients and contains information for each individual with variable data, such as the person’s first and last name, address, city, state, zip code, phone number, and etc. </a:t>
            </a:r>
            <a:endParaRPr lang="en-US" sz="2400" dirty="0" smtClean="0"/>
          </a:p>
          <a:p>
            <a:r>
              <a:rPr lang="en-US" sz="2400" dirty="0" smtClean="0"/>
              <a:t>The </a:t>
            </a:r>
            <a:r>
              <a:rPr lang="en-US" sz="2400" dirty="0"/>
              <a:t>data source can be created as a database using Word where Word provides the fields and you key the data in them. </a:t>
            </a:r>
            <a:endParaRPr lang="en-US" sz="2400" dirty="0" smtClean="0"/>
          </a:p>
          <a:p>
            <a:r>
              <a:rPr lang="en-US" sz="2400" dirty="0" smtClean="0"/>
              <a:t>You </a:t>
            </a:r>
            <a:r>
              <a:rPr lang="en-US" sz="2400" dirty="0"/>
              <a:t>also customize the fields to fit your document. Other programs can be used for the data source such as an Excel worksheet, an Access table or query, or your Outlook contacts list.</a:t>
            </a:r>
          </a:p>
          <a:p>
            <a:endParaRPr lang="en-US" sz="2400" dirty="0"/>
          </a:p>
        </p:txBody>
      </p:sp>
    </p:spTree>
    <p:extLst>
      <p:ext uri="{BB962C8B-B14F-4D97-AF65-F5344CB8AC3E}">
        <p14:creationId xmlns:p14="http://schemas.microsoft.com/office/powerpoint/2010/main" val="79578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Setting Up a Main Document </a:t>
            </a:r>
            <a:r>
              <a:rPr lang="en-US" b="1" dirty="0" smtClean="0"/>
              <a:t/>
            </a:r>
            <a:br>
              <a:rPr lang="en-US" b="1" dirty="0" smtClean="0"/>
            </a:br>
            <a:r>
              <a:rPr lang="en-US" b="1" dirty="0" smtClean="0"/>
              <a:t>Using </a:t>
            </a:r>
            <a:r>
              <a:rPr lang="en-US" b="1" dirty="0"/>
              <a:t>the Mail Merge Wizard</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To </a:t>
            </a:r>
            <a:r>
              <a:rPr lang="en-US" sz="2400" dirty="0"/>
              <a:t>begin a mail merge, the main document is set up from a new or an existing document. </a:t>
            </a:r>
            <a:endParaRPr lang="en-US" sz="2400" dirty="0" smtClean="0"/>
          </a:p>
          <a:p>
            <a:r>
              <a:rPr lang="en-US" sz="2400" dirty="0" smtClean="0"/>
              <a:t>The </a:t>
            </a:r>
            <a:r>
              <a:rPr lang="en-US" sz="2400" b="1" i="1" dirty="0"/>
              <a:t>main document</a:t>
            </a:r>
            <a:r>
              <a:rPr lang="en-US" sz="2400" dirty="0"/>
              <a:t> contains the text and graphics that are the same for each version of the merged document. </a:t>
            </a:r>
            <a:endParaRPr lang="en-US" sz="2400" dirty="0" smtClean="0"/>
          </a:p>
          <a:p>
            <a:r>
              <a:rPr lang="en-US" sz="2400" dirty="0" smtClean="0"/>
              <a:t>In </a:t>
            </a:r>
            <a:r>
              <a:rPr lang="en-US" sz="2400" dirty="0"/>
              <a:t>this exercise, you learn to set up a main document using the Mail Merge Wizard, setting up mail merge manually, using the Auto Check for Errors, and previewing and printing the merge document.</a:t>
            </a:r>
          </a:p>
          <a:p>
            <a:endParaRPr lang="en-US" sz="2400" dirty="0"/>
          </a:p>
        </p:txBody>
      </p:sp>
    </p:spTree>
    <p:extLst>
      <p:ext uri="{BB962C8B-B14F-4D97-AF65-F5344CB8AC3E}">
        <p14:creationId xmlns:p14="http://schemas.microsoft.com/office/powerpoint/2010/main" val="405901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a:t>Step-by-Step: Set Up a Main Document </a:t>
            </a:r>
            <a:r>
              <a:rPr lang="en-US" b="1" dirty="0" smtClean="0"/>
              <a:t/>
            </a:r>
            <a:br>
              <a:rPr lang="en-US" b="1" dirty="0" smtClean="0"/>
            </a:br>
            <a:r>
              <a:rPr lang="en-US" b="1" dirty="0" smtClean="0"/>
              <a:t>Using </a:t>
            </a:r>
            <a:r>
              <a:rPr lang="en-US" b="1" dirty="0"/>
              <a:t>the Mail Merge Wizard</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Before </a:t>
            </a:r>
            <a:r>
              <a:rPr lang="en-US" sz="2400" dirty="0"/>
              <a:t>you begin these steps, be </a:t>
            </a:r>
            <a:r>
              <a:rPr lang="en-US" sz="2400" dirty="0" smtClean="0"/>
              <a:t>launch </a:t>
            </a:r>
            <a:r>
              <a:rPr lang="en-US" sz="2400" dirty="0"/>
              <a:t>Microsoft Word.</a:t>
            </a:r>
          </a:p>
          <a:p>
            <a:pPr marL="457200" indent="-457200">
              <a:buFont typeface="+mj-lt"/>
              <a:buAutoNum type="arabicPeriod"/>
            </a:pPr>
            <a:r>
              <a:rPr lang="en-US" sz="2400" dirty="0" smtClean="0"/>
              <a:t>On </a:t>
            </a:r>
            <a:r>
              <a:rPr lang="en-US" sz="2400" dirty="0"/>
              <a:t>the </a:t>
            </a:r>
            <a:r>
              <a:rPr lang="en-US" sz="2400" i="1" dirty="0"/>
              <a:t>Mailings</a:t>
            </a:r>
            <a:r>
              <a:rPr lang="en-US" sz="2400" dirty="0"/>
              <a:t> tab, in the </a:t>
            </a:r>
            <a:r>
              <a:rPr lang="en-US" sz="2400" i="1" dirty="0"/>
              <a:t>Start Mail Merge</a:t>
            </a:r>
            <a:r>
              <a:rPr lang="en-US" sz="2400" dirty="0"/>
              <a:t> group, click the </a:t>
            </a:r>
            <a:r>
              <a:rPr lang="en-US" sz="2400" b="1" dirty="0"/>
              <a:t>drop-down arrow</a:t>
            </a:r>
            <a:r>
              <a:rPr lang="en-US" sz="2400" dirty="0"/>
              <a:t> to display the </a:t>
            </a:r>
            <a:r>
              <a:rPr lang="en-US" sz="2400" b="1" dirty="0"/>
              <a:t>Start Mail Merge</a:t>
            </a:r>
            <a:r>
              <a:rPr lang="en-US" sz="2400" dirty="0"/>
              <a:t> menu as shown </a:t>
            </a:r>
            <a:r>
              <a:rPr lang="en-US" sz="2400" dirty="0" smtClean="0"/>
              <a:t>below.</a:t>
            </a:r>
            <a:endParaRPr lang="en-US" sz="2400" dirty="0"/>
          </a:p>
        </p:txBody>
      </p:sp>
      <p:pic>
        <p:nvPicPr>
          <p:cNvPr id="2" name="Picture 1" descr="11.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356992"/>
            <a:ext cx="6878320" cy="2888894"/>
          </a:xfrm>
          <a:prstGeom prst="rect">
            <a:avLst/>
          </a:prstGeom>
        </p:spPr>
      </p:pic>
    </p:spTree>
    <p:extLst>
      <p:ext uri="{BB962C8B-B14F-4D97-AF65-F5344CB8AC3E}">
        <p14:creationId xmlns:p14="http://schemas.microsoft.com/office/powerpoint/2010/main" val="211999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2"/>
            </a:pPr>
            <a:r>
              <a:rPr lang="en-US" sz="2400" dirty="0"/>
              <a:t>Click </a:t>
            </a:r>
            <a:r>
              <a:rPr lang="en-US" sz="2400" b="1" dirty="0"/>
              <a:t>Step by Step </a:t>
            </a:r>
            <a:r>
              <a:rPr lang="en-US" sz="2400" b="1" dirty="0" smtClean="0"/>
              <a:t/>
            </a:r>
            <a:br>
              <a:rPr lang="en-US" sz="2400" b="1" dirty="0" smtClean="0"/>
            </a:br>
            <a:r>
              <a:rPr lang="en-US" sz="2400" b="1" dirty="0" smtClean="0"/>
              <a:t>Mail </a:t>
            </a:r>
            <a:r>
              <a:rPr lang="en-US" sz="2400" b="1" dirty="0"/>
              <a:t>Merge Wizard</a:t>
            </a:r>
            <a:r>
              <a:rPr lang="en-US" sz="2400" dirty="0"/>
              <a:t>. </a:t>
            </a:r>
            <a:r>
              <a:rPr lang="en-US" sz="2400" dirty="0" smtClean="0"/>
              <a:t/>
            </a:r>
            <a:br>
              <a:rPr lang="en-US" sz="2400" dirty="0" smtClean="0"/>
            </a:br>
            <a:r>
              <a:rPr lang="en-US" sz="2400" dirty="0" smtClean="0"/>
              <a:t>The </a:t>
            </a:r>
            <a:r>
              <a:rPr lang="en-US" sz="2400" dirty="0"/>
              <a:t>Mail Merge pane </a:t>
            </a:r>
            <a:r>
              <a:rPr lang="en-US" sz="2400" dirty="0" smtClean="0"/>
              <a:t/>
            </a:r>
            <a:br>
              <a:rPr lang="en-US" sz="2400" dirty="0" smtClean="0"/>
            </a:br>
            <a:r>
              <a:rPr lang="en-US" sz="2400" dirty="0" smtClean="0"/>
              <a:t>opens </a:t>
            </a:r>
            <a:r>
              <a:rPr lang="en-US" sz="2400" dirty="0"/>
              <a:t>as shown </a:t>
            </a:r>
            <a:r>
              <a:rPr lang="en-US" sz="2400" dirty="0" smtClean="0"/>
              <a:t>at</a:t>
            </a:r>
            <a:br>
              <a:rPr lang="en-US" sz="2400" dirty="0" smtClean="0"/>
            </a:br>
            <a:r>
              <a:rPr lang="en-US" sz="2400" dirty="0" smtClean="0"/>
              <a:t>right. </a:t>
            </a:r>
            <a:r>
              <a:rPr lang="en-US" sz="2400" dirty="0"/>
              <a:t>The mail merge </a:t>
            </a:r>
            <a:r>
              <a:rPr lang="en-US" sz="2400" dirty="0" smtClean="0"/>
              <a:t/>
            </a:r>
            <a:br>
              <a:rPr lang="en-US" sz="2400" dirty="0" smtClean="0"/>
            </a:br>
            <a:r>
              <a:rPr lang="en-US" sz="2400" dirty="0" smtClean="0"/>
              <a:t>wizard </a:t>
            </a:r>
            <a:r>
              <a:rPr lang="en-US" sz="2400" dirty="0"/>
              <a:t>has six steps </a:t>
            </a:r>
            <a:r>
              <a:rPr lang="en-US" sz="2400" dirty="0" smtClean="0"/>
              <a:t/>
            </a:r>
            <a:br>
              <a:rPr lang="en-US" sz="2400" dirty="0" smtClean="0"/>
            </a:br>
            <a:r>
              <a:rPr lang="en-US" sz="2400" dirty="0" smtClean="0"/>
              <a:t>to </a:t>
            </a:r>
            <a:r>
              <a:rPr lang="en-US" sz="2400" dirty="0"/>
              <a:t>complete</a:t>
            </a:r>
            <a:r>
              <a:rPr lang="en-US" sz="2400" dirty="0" smtClean="0"/>
              <a:t>.</a:t>
            </a:r>
            <a:endParaRPr lang="en-US" sz="2400" dirty="0"/>
          </a:p>
        </p:txBody>
      </p:sp>
      <p:pic>
        <p:nvPicPr>
          <p:cNvPr id="2" name="Picture 1" descr="11.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746" y="1576224"/>
            <a:ext cx="4570040" cy="4692496"/>
          </a:xfrm>
          <a:prstGeom prst="rect">
            <a:avLst/>
          </a:prstGeom>
        </p:spPr>
      </p:pic>
    </p:spTree>
    <p:extLst>
      <p:ext uri="{BB962C8B-B14F-4D97-AF65-F5344CB8AC3E}">
        <p14:creationId xmlns:p14="http://schemas.microsoft.com/office/powerpoint/2010/main" val="21849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a:t>Step-by-Step: Set Up a Main Document </a:t>
            </a:r>
            <a:br>
              <a:rPr lang="en-US" b="1" dirty="0"/>
            </a:br>
            <a:r>
              <a:rPr lang="en-US" b="1" dirty="0"/>
              <a:t>Using the Mail Merge Wizard</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0" indent="0">
              <a:buNone/>
            </a:pPr>
            <a:r>
              <a:rPr lang="en-US" sz="2400" b="1" u="sng" dirty="0" smtClean="0"/>
              <a:t>STEP 1</a:t>
            </a:r>
          </a:p>
          <a:p>
            <a:pPr marL="457200" indent="-457200">
              <a:buFont typeface="+mj-lt"/>
              <a:buAutoNum type="arabicPeriod"/>
            </a:pPr>
            <a:r>
              <a:rPr lang="en-US" sz="2400" dirty="0" smtClean="0"/>
              <a:t>Under </a:t>
            </a:r>
            <a:r>
              <a:rPr lang="en-US" sz="2400" dirty="0"/>
              <a:t>the section, </a:t>
            </a:r>
            <a:r>
              <a:rPr lang="en-US" sz="2400" i="1" dirty="0"/>
              <a:t>Select document type</a:t>
            </a:r>
            <a:r>
              <a:rPr lang="en-US" sz="2400" dirty="0"/>
              <a:t>, </a:t>
            </a:r>
            <a:r>
              <a:rPr lang="en-US" sz="2400" b="1" dirty="0"/>
              <a:t>Letters</a:t>
            </a:r>
            <a:r>
              <a:rPr lang="en-US" sz="2400" dirty="0"/>
              <a:t> is </a:t>
            </a:r>
            <a:r>
              <a:rPr lang="en-US" sz="2400" dirty="0" smtClean="0"/>
              <a:t/>
            </a:r>
            <a:br>
              <a:rPr lang="en-US" sz="2400" dirty="0" smtClean="0"/>
            </a:br>
            <a:r>
              <a:rPr lang="en-US" sz="2400" dirty="0" smtClean="0"/>
              <a:t>the </a:t>
            </a:r>
            <a:r>
              <a:rPr lang="en-US" sz="2400" dirty="0"/>
              <a:t>default. You will be using the default for the main document.</a:t>
            </a:r>
          </a:p>
          <a:p>
            <a:pPr marL="457200" indent="-457200">
              <a:buFont typeface="+mj-lt"/>
              <a:buAutoNum type="arabicPeriod"/>
            </a:pPr>
            <a:r>
              <a:rPr lang="en-US" sz="2400" dirty="0" smtClean="0"/>
              <a:t>Click </a:t>
            </a:r>
            <a:r>
              <a:rPr lang="en-US" sz="2400" dirty="0"/>
              <a:t>the link below the Mail Merge pane, </a:t>
            </a:r>
            <a:r>
              <a:rPr lang="en-US" sz="2400" b="1" dirty="0"/>
              <a:t>Next: Starting document</a:t>
            </a:r>
            <a:r>
              <a:rPr lang="en-US" sz="2400" dirty="0"/>
              <a:t>.</a:t>
            </a:r>
          </a:p>
          <a:p>
            <a:endParaRPr lang="en-US" sz="2400" dirty="0"/>
          </a:p>
          <a:p>
            <a:endParaRPr lang="en-US" sz="2400" dirty="0"/>
          </a:p>
          <a:p>
            <a:endParaRPr lang="en-US" sz="2400" dirty="0"/>
          </a:p>
        </p:txBody>
      </p:sp>
    </p:spTree>
    <p:extLst>
      <p:ext uri="{BB962C8B-B14F-4D97-AF65-F5344CB8AC3E}">
        <p14:creationId xmlns:p14="http://schemas.microsoft.com/office/powerpoint/2010/main" val="1104774822"/>
      </p:ext>
    </p:extLst>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1663</TotalTime>
  <Words>2712</Words>
  <Application>Microsoft Office PowerPoint</Application>
  <PresentationFormat>On-screen Show (4:3)</PresentationFormat>
  <Paragraphs>206</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template</vt:lpstr>
      <vt:lpstr>Performing  Mail Merges</vt:lpstr>
      <vt:lpstr>Objectives</vt:lpstr>
      <vt:lpstr>Software Orientation</vt:lpstr>
      <vt:lpstr>Setting Up Mail Merge</vt:lpstr>
      <vt:lpstr>Setting Up Mail Merge</vt:lpstr>
      <vt:lpstr>Setting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Step-by-Step: Set Up a Main Document  Using the Mail Merge Wizard</vt:lpstr>
      <vt:lpstr>Setting Up a Main Document Manually</vt:lpstr>
      <vt:lpstr>Setting Up a Main Document Manually</vt:lpstr>
      <vt:lpstr>Step-by-Step: Set Up  a Main Document Manually</vt:lpstr>
      <vt:lpstr>Step-by-Step: Select Recipients</vt:lpstr>
      <vt:lpstr>Step-by-Step: Select Recipients</vt:lpstr>
      <vt:lpstr>Step-by-Step: Prepare Merge Fields</vt:lpstr>
      <vt:lpstr>Step-by-Step: Write the Letter</vt:lpstr>
      <vt:lpstr>Step-by-Step: Preview the Document</vt:lpstr>
      <vt:lpstr>Step-by-Step: Preview the Document</vt:lpstr>
      <vt:lpstr>Executing Mail Merge</vt:lpstr>
      <vt:lpstr>Step-by-Step: Check for Errors</vt:lpstr>
      <vt:lpstr>Step-by-Step: Complete the Merge</vt:lpstr>
      <vt:lpstr>Step-by-Step: Complete the Merge</vt:lpstr>
      <vt:lpstr>Step-by-Step: Complete the Merge</vt:lpstr>
      <vt:lpstr>Lesson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229</cp:revision>
  <dcterms:created xsi:type="dcterms:W3CDTF">2011-08-08T12:10:51Z</dcterms:created>
  <dcterms:modified xsi:type="dcterms:W3CDTF">2012-11-09T21:33:48Z</dcterms:modified>
</cp:coreProperties>
</file>