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5"/>
  </p:notesMasterIdLst>
  <p:sldIdLst>
    <p:sldId id="256" r:id="rId2"/>
    <p:sldId id="292" r:id="rId3"/>
    <p:sldId id="293" r:id="rId4"/>
    <p:sldId id="294" r:id="rId5"/>
    <p:sldId id="295" r:id="rId6"/>
    <p:sldId id="297" r:id="rId7"/>
    <p:sldId id="299" r:id="rId8"/>
    <p:sldId id="300" r:id="rId9"/>
    <p:sldId id="301" r:id="rId10"/>
    <p:sldId id="298" r:id="rId11"/>
    <p:sldId id="296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243" autoAdjust="0"/>
  </p:normalViewPr>
  <p:slideViewPr>
    <p:cSldViewPr>
      <p:cViewPr varScale="1">
        <p:scale>
          <a:sx n="71" d="100"/>
          <a:sy n="71" d="100"/>
        </p:scale>
        <p:origin x="127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972A6-E5D3-4AB0-ACDD-068F24672588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2A14B-B6BF-484B-A4E5-5FCF46F40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45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B012-F5E9-4556-B9B7-5B905382BB6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FABF3-AA43-4E01-8983-48F639537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23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B012-F5E9-4556-B9B7-5B905382BB6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FABF3-AA43-4E01-8983-48F639537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54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B012-F5E9-4556-B9B7-5B905382BB6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FABF3-AA43-4E01-8983-48F639537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6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B012-F5E9-4556-B9B7-5B905382BB6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FABF3-AA43-4E01-8983-48F639537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6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B012-F5E9-4556-B9B7-5B905382BB6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FABF3-AA43-4E01-8983-48F639537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59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B012-F5E9-4556-B9B7-5B905382BB6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FABF3-AA43-4E01-8983-48F639537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6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B012-F5E9-4556-B9B7-5B905382BB6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FABF3-AA43-4E01-8983-48F639537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4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B012-F5E9-4556-B9B7-5B905382BB6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FABF3-AA43-4E01-8983-48F639537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82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B012-F5E9-4556-B9B7-5B905382BB6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FABF3-AA43-4E01-8983-48F639537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23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B012-F5E9-4556-B9B7-5B905382BB6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FABF3-AA43-4E01-8983-48F639537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1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B012-F5E9-4556-B9B7-5B905382BB6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FABF3-AA43-4E01-8983-48F639537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7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6B012-F5E9-4556-B9B7-5B905382BB6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FABF3-AA43-4E01-8983-48F639537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9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gif"/><Relationship Id="rId18" Type="http://schemas.openxmlformats.org/officeDocument/2006/relationships/image" Target="../media/image30.jpeg"/><Relationship Id="rId3" Type="http://schemas.openxmlformats.org/officeDocument/2006/relationships/image" Target="../media/image15.jpeg"/><Relationship Id="rId21" Type="http://schemas.openxmlformats.org/officeDocument/2006/relationships/image" Target="../media/image33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image" Target="../media/image14.jpeg"/><Relationship Id="rId16" Type="http://schemas.openxmlformats.org/officeDocument/2006/relationships/image" Target="../media/image28.gif"/><Relationship Id="rId20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23" Type="http://schemas.openxmlformats.org/officeDocument/2006/relationships/image" Target="../media/image35.png"/><Relationship Id="rId10" Type="http://schemas.openxmlformats.org/officeDocument/2006/relationships/image" Target="../media/image22.jpeg"/><Relationship Id="rId19" Type="http://schemas.openxmlformats.org/officeDocument/2006/relationships/image" Target="../media/image31.png"/><Relationship Id="rId4" Type="http://schemas.openxmlformats.org/officeDocument/2006/relationships/image" Target="../media/image16.gif"/><Relationship Id="rId9" Type="http://schemas.openxmlformats.org/officeDocument/2006/relationships/image" Target="../media/image21.jpeg"/><Relationship Id="rId14" Type="http://schemas.openxmlformats.org/officeDocument/2006/relationships/image" Target="../media/image26.jpeg"/><Relationship Id="rId22" Type="http://schemas.openxmlformats.org/officeDocument/2006/relationships/image" Target="../media/image34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021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Principles of Business and Finance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</a:t>
            </a:r>
            <a:r>
              <a:rPr lang="en-US" dirty="0" smtClean="0"/>
              <a:t>.03 </a:t>
            </a:r>
            <a:r>
              <a:rPr lang="en-US" dirty="0" smtClean="0"/>
              <a:t>Notes</a:t>
            </a:r>
          </a:p>
          <a:p>
            <a:r>
              <a:rPr lang="en-US" dirty="0" smtClean="0"/>
              <a:t>Finish Franchise Project</a:t>
            </a:r>
          </a:p>
          <a:p>
            <a:r>
              <a:rPr lang="en-US" dirty="0" smtClean="0"/>
              <a:t>Begin Basic Business Idea Project</a:t>
            </a:r>
          </a:p>
        </p:txBody>
      </p:sp>
    </p:spTree>
    <p:extLst>
      <p:ext uri="{BB962C8B-B14F-4D97-AF65-F5344CB8AC3E}">
        <p14:creationId xmlns:p14="http://schemas.microsoft.com/office/powerpoint/2010/main" val="359634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300" y="36786"/>
            <a:ext cx="8229600" cy="7252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Business Ownership </a:t>
            </a:r>
            <a:r>
              <a:rPr lang="en-US" dirty="0"/>
              <a:t>D</a:t>
            </a:r>
            <a:r>
              <a:rPr lang="en-US" dirty="0" smtClean="0"/>
              <a:t>istribution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7"/>
          <a:stretch/>
        </p:blipFill>
        <p:spPr bwMode="auto">
          <a:xfrm>
            <a:off x="457200" y="762000"/>
            <a:ext cx="8458200" cy="277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57200" y="3770586"/>
            <a:ext cx="8458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14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6786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Factors for type of business ownership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potential risks and </a:t>
            </a:r>
            <a:r>
              <a:rPr lang="en-US" sz="2400" dirty="0" smtClean="0"/>
              <a:t>liabilities of </a:t>
            </a:r>
            <a:r>
              <a:rPr lang="en-US" sz="2400" dirty="0"/>
              <a:t>your </a:t>
            </a:r>
            <a:r>
              <a:rPr lang="en-US" sz="2400" dirty="0" smtClean="0"/>
              <a:t>business</a:t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/>
              <a:t>c</a:t>
            </a:r>
            <a:r>
              <a:rPr lang="en-US" sz="2400" dirty="0" smtClean="0"/>
              <a:t>apital resources needed</a:t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/>
              <a:t>your income tax </a:t>
            </a:r>
            <a:r>
              <a:rPr lang="en-US" sz="2400" dirty="0" smtClean="0"/>
              <a:t>situation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your investment needs</a:t>
            </a:r>
          </a:p>
          <a:p>
            <a:pPr marL="4572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683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8239" y="111125"/>
            <a:ext cx="8229600" cy="1143000"/>
          </a:xfrm>
        </p:spPr>
        <p:txBody>
          <a:bodyPr/>
          <a:lstStyle/>
          <a:p>
            <a:r>
              <a:rPr lang="en-US" dirty="0" smtClean="0"/>
              <a:t>Franchise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032972"/>
            <a:ext cx="8229600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b="0" dirty="0"/>
              <a:t>A contractual agreement to sell a company’s products or services in a designated geographic area</a:t>
            </a:r>
          </a:p>
          <a:p>
            <a:endParaRPr lang="en-US" dirty="0"/>
          </a:p>
        </p:txBody>
      </p:sp>
      <p:sp>
        <p:nvSpPr>
          <p:cNvPr id="6" name="AutoShape 8" descr="data:image/jpg;base64,/9j/4AAQSkZJRgABAQAAAQABAAD/2wCEAAkGBhQSEBQUEhQVFBUVFxgWFBQYGBgYFRoXFBUVFRUXFxcXHCYfFxkkGhgVHy8gIycpLCwsGB4xNTAqNSYrLCkBCQoKDgwOGg8PGiwkHiMsLywqKiowLCw0KSwpKS8sLCwuLCwsKSwvLCwsLCw0LSwvLywsLCwsLCwpLCktKSwsLP/AABEIAOEA4QMBIgACEQEDEQH/xAAcAAEAAgIDAQAAAAAAAAAAAAAABgcEBQECCAP/xABLEAACAQICBgcCCwUECgMBAAABAgMAEQQxBQYHEiFBEyJRYXGBkTKhFCMzQlJicnOxssE1gpKi0TSzwuEVJUNTY4OTw9LwJHTxFv/EABsBAAIDAQEBAAAAAAAAAAAAAAAFAgMEAQYH/8QAOREAAQMCBAIIBAQFBQAAAAAAAQACAwQRBRIhMUFRBhMiMmFxgZEjocHRFELh8DM1UnKxFTSy0vH/2gAMAwEAAhEDEQA/ALxpSlCEpSlCEpSlCEpSlCEpQ11eQAEkgAZk5DxoQu1Kjmktf8FDcNMHI+bH1z6rwHma0D7VzI27hcJLKeV/1VA341c2CR2oCrMrRxVhUqBRad0xL7GEiiHa9wfRnv7qyYsHplvanwsfcELf4f1oMNtyPdAkvsCppSoqmitKc8bB4fB7/qKyY8NpFf8Ab4WTxhkX3q/6VEsHMfv0Xc3gpDStLHi8avtwQyd8UrA/wyIB/NWbBpK5s8ckZ+soI/iQsvvqBCkCs2lKVxdSlKUISlKUISlKUISlKUISlKUISlKUISlKUISlK4vQhc3r4YzHJEheRlRRmzGwqN626/RYO6L8bN/uweC3yMh5eGfhnVd4fC43TE12N0U8WPVhjvyVRm1uQue01pipy4Z3GzVQ+YA5W6lSjT+1tQSmDTfOXSOCFv8AVTNvO3ga1cOrGktIkNipGijPGz8Bb6sK2/mtU31b1Fw+Dsyr0kvOV+Jv9UZIPDj31vp8SqC7EAV19THCLsFvErgic89s+gUW0TswwcNi6mZhzkPV/gFh63qUwwJGtkVUUcgAo9BwrT4zTzfMFgci2Z7wOzvNamfFu/tMT3cvTKvMVvSKNhsLuPsExioiRyUpk0pEubjy4/hWM+sMQy3j4D+tRmlIZOkVQ7ugD5rY2jYNypGusIPsox9P613/ANNWzikHlUZrvHOy+yxHgTUWY9P+c+wCDSN4KSJp+I57y+IP6Vlw4xH9lgfPjUdi0sTwlVZB3gb3rWX/AKJjlXehax7Dlfs7RTimxOaYfDyv8O6fqFnfA1veuPHcLfA1zeoumkZYW3W425Nx9DW7wGlEly4NzU5+XaKY0uKQ1Dur7ruRVMkDmC+45rNpS9KaKhKUpQhKUpQhKUpQhKUpQhKUpQhKUrg0IXNV1r1tG6Pegwh+MBtJKOITtVO1u/l45c7Rteui3sNh2Ik/2sgPsAj2VP0iMzyHflHNQNSfhb9LMD0CHLLpGHzR9Ucz5dtt8MLWt62XbgOayySFxyMXOpeob4xumn3lhJJvfrym/GxPG18258u0W9hMGkSKkahEUWVQLACvrFGFUBQAAAABwAA4AAdlYWltJdEvD2jl/U1hra0BpkkNmhXwwW7LdymkdKCPqjrOch45XrT4typvId+U5DNUHh291fWJOiTpX4yP7AOYvzNap3JJJNyeJNeGxOueQM+52b/SOZ8T8k3giHDbnz/RGck3JuTzrrSleZJublbUpSlcXUpSuyITkCfDjUg0u0C4TZda3OgFK7zsd1bW48ATf/31rDi0PK3zbePD/Os1NXGPtuPefxp3h1JUxyiVsZNtuCyzSMLcpd9V8dOYxHKhONr3Pjy761qSEEEGxGRqRxauxjPebzt+FZUejYlyRfS/40xkwerqZjNIQ0nkqW1MbG5QCV10XjOkjDHPI9lxzFZtYGN0vBAoMsscQOW8wW9s7XzrQ4vahgEylLn6iMfeQBXqorxsDXuuQNTzWdlPLMbxsJ8gVLaVCsHtZwTtukyR3+c6dXzKk286mUMoZQykEEXBBuCDkQRmKtDgdlGanlh0kaR5rvSlKkqEpSlCEpSlCEpSlCFwai+vmtnwOCyH46S4jHZ9JyOwX4dpI76kWMxaxRtI53VRSzHsAFzVAax6cbGYl5muN42RfooPZXx/UmtdJB1r7nYLPPLkFhuV99WNAPjsUEube3LIeJC34m5zYk2Heb8qvfBYNIo1jjUKiAKoGQArRah6t/BMIoYWlks8vaCfZT90cPG9SWuVU3WOsNgiCPI253XzllCgk5AXPlUdwaHETlmyHEjuHsr/AO99Z2sWIsgUfOPHwH+dq1mjdIiJXFiS2R8jnXjMSq43VbIZDZjdT4ncBNoY3CMuG5XGl8Xvym2S9UeWZ9awa7JGW4AEnuF62GH0DI2dlHfn6CvMmKorZS9rSblbg5kTQCVra5Avl6VIsPq8g9olvcPd/Ws4JHGPmoBz4AeZptB0dmdrK4N+azurG7NF1G4NDyt82w7W4f51nw6tfTfyA/U1zNrtgkbdbExX7mv6kVtcHjUlQPE6upyZSCPUU6gwKkZv2j4n7KmWacC5BA8l8IdDRL82/jxr56Q03hsKPjZY4uwEgHyUcTUM2ka/Nh2+DYZrSWvJJzQHJV+sRxvyFuZ4VOWZ2v1nZjnxZifxJpm1kUOkbQE1ocGkqmdbM6zTtzP2V7ptH0eTb4QviVcD1K2FfXWnWj4NgjiYdyUXUL1uqQ7Bb3XOqRbVrFAXOGnAOR6N/wClS2XRU0GgJRMrIWnR1RuBClkHEfNuQTarM5IKvmwmlifGWPzXcARca3PgtfjtqmOk9l1iH1EF/V7mtDPpzFTmzTTSE/N32P8AKD+ldNBSRriYTNbohIpkuLjdB43HOrRn2oYCAWw8TNbLcjWNfU2/Cqx2tynFQG0jgynp8xI3A29VE9ecG0WD0Yjgq6wybwOYJMZse/jWn1T1VfHytGjqhVd8lgTwuBbh41KtruJ6RcE9rb8btbs3uiNvfUe1H1pXASSyMhctHuoo4AtvA8Schw766bZvBcpXzHDs0Q7ZvbzzFanTeiGwuIkgcgshsSMiCAwI8iKtTY5j2fCSIxJWKSyX5BlDEeF7nzqrppJsdiibb8sz8AO05AXyAA9BV56matDBYURXDOSWkYZFjbLuAAA8KlGO1cLJjkwbSNil1kNj9yt9SlK0rxKUpShCUpShCUvSursACTwA4k0IVd7W9YN2NMKh4v15fsA9VfNhf93vqLbN9B/CMarMLpD8Y18iR8mP4uP7prUay6YOKxUs3Jm6nci9VB6AHxJq09leiuiwIkIs0zF7/VXqp5cCf3qbv+BT24n6pe34st+AUytXNL1wTShMFq9KaJMrghgABbj434Ug0BGvtXY9+XoK2QcHI3qsdoOv+Jw+KfDwFUVVU7+7dzvC/wA64HpS59BTdYZnNuTz1TCjhnqn9TEforMjiCiygAdgFqjGsm0bDYORomDySra6KOAuARdmsMiMr1h7LtYpsVDN0775jcBWIANmW9jYAHiKrzaX+1MR+5/dJWouDWXat1DhgkrHU8/5RfT0+6sDSOvnTaKlxWGvG6MqEMASpLLe3I9VuBqp8VpDEYuQCSSSZ2ICgsTcsbAAZDOpJoj9g4z7+P8A7VRzVxgMZhyeAE0RJ8JFqtxJtdehw+mip2zFjRdrja/gL2XbTGruIwhUTxmPfF14gg2zF1JFxccK3mzLTTQYwrf4t43Lry+LQuG8erbwNZW1DWqPFSpFCQyQ713GTO1gd3tAAz5k91dtQNWXaHE4plIUQSpD9ZmQhmHcBwv3mgCztFKacyYfmqgAXaW8zooXjMY0sjyMbs7Fye9jerO1JwsGj9H/AA+dSWltYhbsqM26iqOV8ye8dlVUtXbo7RaaR0LDEH3eog3hx3XiIFiOfEcR30R7qGNOEcMcZ0YSA63JaTSG2kZQYcnvka38q3/GsDSmtUuO0RiXmCDcnhVQgIABKnmTfjUY1w1a+A4gQ7/SdRX3rbvtFha1z2Vm6PP+psV/9mH8BQXHYqIoaRkcc0A3c2x15+Kj+jcC000cSEBpGCAnK7GwvarI0fsWyM+I4c1jX/Ex/Sq40ZjjBNHKoBMbBwDkSpvxtUmx+1PHSey6RD6iC/q9zXGlvFa8QjrpHhtM4BttT+7rc7ZIQhwarwCpIAO4dEAKiGrOrbY1pUjNnSPpEByYhgN09lwfWttrhNJLg9GtIWeR45mJNyxu6WPfwtUg2R6AmjllnkjaNCgRN4FSxLAkgHjYAZ99dtmcsTJzR4b3hmBNvE5lWnWjfmjo3gysp9xBq7tnmuvw2IpJYTxgb3Y65Bx2ceBHb41ha+bOfhbdNhyqzZOrcFe2RuBwYdvPh2V22eaiSYJnlmZd913Aim4C3BJJsLm4GVTa1zXLFiFbSVtIHu0kGw43+yndK4Fc1oXkkpSlCEpSlCEqO6/6T6DR8zDNx0a+MnVPu3j5VIqrbbJjrJh4gfaZpCPsgKv5mq6nZnkAVUrsrCVWUMRZlVc2IUeLGw95r0bgcIIokjXJFVB4KAP0qitScN0mkMMv/EDfwAv/AIavytmIO1DVnpG6EqsNYtr5VmjwsXFSV6STtBsbIP1PlUD0trDisT1ppZHW+XERju3V6v61g6Q+Wk+8f85qyH07DDq+kTFTJLEyrHw3rs7dcjkBnfuFIrl25X0zqIaBsZiizOcQPHXjxUC0HrDNhJRJE5Fj1kud1hzVhkeHPlW42myb2kXPbHEfVAa12qurb43ELGoO4CDK3JUvx8zxAFbLagoGkpAMgkYHklR1yrSeq/1Bob3spv7i11LdinyOJ+2n5TUN2l/tTEfuf3SVMdivyOJ+2n5TUO2lH/WmI8U/ukqw9wJdSfzeXy/6rN0R+wcZ9/H/ANqojhcM0jqiC7OwVR2ljYDj3mpfomMjQOMPIzpby6IGo7qyP/m4b7+L+8WoHgmNK/IKhw4OP/ELAxGHZGZHUqykhlIsQRmCKtXZ1r8sgTCYiysAEifIOBwCEZBuzt8c9nr/AKhDFoZoABiB5CQD5rct62R8vCvdX9RcY+JjDQyRBXVnkcboAVgTYn2jw4WqQBa5L5KqkxGkJkIa5vyPhzBWLrlqs+CxDAg9ExJifkVPHdJ5MMredYWitY8ThgRBM8YbiQLEE9tiCL99eiMXhElQpIiupzVgGHoa0J2daPvf4Mvq9vTetUjEb6LHBj0ZiEdSzNbyN/dUh8fi5vnzSue9mPLyHuFWZBs7mGifg4KCaWVJZLnqra3VuAbkAet6nWB0VDh0IijSJee6oGXaefnVWay7WJnkZcIRHGDYPYM7W+d1uCg8uF6Mob3l38bUYi8R0rQ1rSDr4bX+y2Wjti44GfEE9qxrYfxNf8KkuB2Z4GKx6HpCOcjFvdl7qhuzDTc+I0i3TTSSfEubMxK33o8lyHpUh2ma5nDIIIWtNILswzROIuOxjxA7LE9ldblteyzVQxB9SKYyXJ5aD5L7a07Q8Pgz0carLMvV3FsFThkzW4cuqPdVc6T2j46b/bdGPoxDc/m9o+tRomvvgdHyTOEiRpGPzVBJ8T2DvNVF5K9FTYTTUrLvAJ4l37sF3fS87G5mlJ7TI/8AWs3R+uOMhI6PEScPmsxdfR71tYdlmPYXMaL9qRb+69Y2I2c49CB8HLX5qyMPPrcKLOVpqMPf2C5h9la+oGtRx2HLOAJI23JLZHgCrAcrjl3GpPUT2c6rPgsMwlt0kjb7AG+6AAFW+ROeXbUsrU29tV8+rBEJ39T3b6JSlKksqUpShCVT+16e+NjX6MI9Wdz+FquCqT2otfST9yRj+W/61toR8X0Waq/hrjZfFfSSH6KSN/Lu/wCKrsqmtk/7Q/5T/ilXKaK4/F9EUvcXmXSHy0n3j/nNb3AagYmbC/CYwhSzMF3jvkISDYWtyPC9aLSHy0n3j/nNT3R+v8eF0THBHdsQVkFrHdTed+sx5mxBAHdlSVoB3X1OslqI4o/w4uSQPSygujtKSwOHhdo2GRB9xGTDuNbjXjFNPPHiCthPBG47LgFHA8GB91aPBYJ5ZFjjUs7mygdv/vEmrzxWoUE2Chw8l7woFSRfaBsN4i+YJ5HuqTWl2yz4hVw0c8cjhqbg23t/79VUOret0+B6Tod20gG8GFxcXsRxHHia1sskmImJO9JLK3ZxZmPIfpVjtscjS7S4siNeJO4FIA7WLED0rb6ptomCTcw8sbSngHckuT2KzADj2LnXch2KofitK3NNTsLnHcgH5ldo9RnGhxgwyrKxDuxvuhi4ZhwzsBbyr56D1FwmjSJ8RMGdfZZ7Iim1iVUnie+5qQa5af8AgeDeYAFuCxg5b7Gwv3DifKqC0hpGSdy8ztIx5sb+nIDuFTdZpSzDoKquY+78rCTe3EndXzofXbDYqcwwMzsqly26QlgVBsTYn2hyqD64bTcTHiZYIQkYjYpv23nNufHgPQ1r9jv9vf7h/wA8VaDXf9o4r71v0rheS2600uGU8de6EjMA0HXmuf8A+2x29vfCpb/a4fw5e6rX1C15GNTo5LLOg6w5OPpqPxHLwqjKyMDjnhkWSNirobqw5H9R3VBryCm9fhMNRFlY0NcNiB/lehtZ5CuCxJGYhkI/gavONXXh9bEx2isSw6siwyCVOw9G3EfVPLzHKqUqUhBtZL+j0ToutY8WIIU42QH/AFg33D/mjqOazaVOJxc0pyZzu/ZXqp/KBW52aSFcTORmMLMR5blREVAnSyZwxA10snEBo97/AGXeGEuwVRdmIVR2kmwHqav3QOhYNGYTrFUsAZpm4XbLiey5sBVM6lqDpDC72XSr/Ue+1XHtFhLaMxAUEkKrWHYrqx9wNTj0Bck+OyF80VOTZp39Tb5LDxu1XAx8Fd5T9RDb1awqO6Q20niIMP4NI3+Ff61WNcVEyOK3RYBSM3u7zP2srx2ca0zY5J2m3Oo6hQosACtzzN6mVVrsU+RxP3ifkqyq0M7q8dicbY6p7GCwB29EpSlTS9KUpQhKpPakltJP3pGf5bfpV2VT+16C2NRvpQr6q7j+lbaE/F9Fmqv4aw9lsttJIPpJIP5d79KusmqE1HxPR6Rwzdsm7/GrJ+JFX0RUq8fEv4KNKewvNGLjLTyBQWJkewAuT1zkBnUq0FssxU9mlth0P0xd/JBl5kVbujNXoMNfoYlQsSWa13JJubseNVPrJtPxUjPHFaBQzLdOLmxI9s5ZcgPGkxYGjtL6BDiVTXfCpGhthqT+/up3o3RWA0SoLOokawLubyNfkqjiBfkB41LRXmaGVmlVmJZi63JJJPWGZOdXvrtrKMFhC4t0j9SIfWI9rwA4+nbVjH7pTiWGyRyxtLi971ANq+tPSzfBo2+LiPxljwaTsPaFHvJ7KgFcuxJueJPEk5knMmt5qbq0cbilj49GOtK3Yg5X7TkPPsqgkuK9hDFFQU1js0anmpLrPi5JNA4NpSSxkAucyqrMEJ7TugVXlW/tfhVMBCqgBVmVVAyAEUgAFVBUnixWXBHB9OXAWu4n5qdbHf7e/wBw/wCeKtBrv+0cV9636Vv9jv8Ab3+4f88VaDXf9o4r71v0o/IoxfzV/wDYPotJSu8XtDxH41Odomovwc/CIF+Jb5RR/s2PMfUJ9DwytUQCUylq44pWRP0zXt6KG4HSDxFijW30aNhyKuCCCOfb4gVi0pXFpDGglwGpUz2Vwb+MlT6WGlX+IoKh8kJVircCpKkd6mx94qa7H/2g33L/AJo6+u1DVFoZ2xMYvFKbvYew5zv9Vs79t+687dm6SNqmxYi+JxtmAt5hQjC4kxyI68GRgy+KkEfhV96A11w2KiDCREa3XjdgGU8xxzHeK8/0Nca8tV+I4ZHXAEmxHEK1do+n8H8EeCAxtK7LfowtgFYMSzLw5ZZ8aqmuazNE6HlxMgjhQux7MgO1jko7zXCcxVtJSx0EJBdpuSVZ+xWIjD4huRkUD91Bf8RVj1pdUtXlwWGSEG5F2dvpO2Z8OAA7gK3Va2CwsvntfM2epfI3YlKUpUliSlKUISq12yYLq4eUci8ZP2gGX8rVZVRnaJo3ptHzAC5QCVf+Wbn+Xeq+nfkkBVUzczCFR8E5R1dc1IYeKkEe8V6PwOKEsaSL7LqGHgwBH415tq59lmlulwIjJ60DFCOe6esnlYkfu0xxBl2h3JY6R1iWqYmvM2kflpfvH/O1emTXmbSPy0v3j/nakE3Be96M9+TyH+V88KfjE+0v5hW/161mOMxRIPxUd0iHIgHi37x4+FqjdKoXrHQMdKJTuAQPVdo0LEAAkkgADMk8AB33q/NRdVxgsMFPyr9eU/WtwUdyjh6nnVH6D0p8GxEcwVX6Nt7dbI8vI9h5G1egtA6eixcIlha4PAj5ytzVhyNXRWuvNdJHzBrWAdjifHkontm/sUX34/u5Kpurj2zf2KL78f3clU5UZO8t3R//AGY8yp1sd/t7/cP+eKtBrv8AtLFfet+lb/Y7/b3+4f8APFWg12/aOK+9b9K4e4uxfzV/9g+i08XtDxH416YeAPHusAystmByIIsQa82YDDNJLGii7M6qB3kgV6YQcBU4uKV9JndqO2+v0VFa+alHAy7yAmBz1Gz3T9Bj+B5jvFRWvS2k9GxzxNFKu8jixH6jsIPG9V3PsWUv1MSQnYyXYDxDAH0rjozfRXYdj0fV5ak6jjz/AFWo2Owk452twWFrn7Tpb8D6VccsQZSrAEEWIIuCDmCDWj1e1fw+joiiHixu7uRvsRllyHICsqfWGMezdvDgPU1W+qgp2/EeAkGIzmsqTJGDbYeijOmNkWGlYtCzQE/NFmTyU8QO4GtGdir3/tKW7ejN/TeqZzaxOfZCr7zWDPjZG9pm8MvcKTT45St7jS75Ba4auvYMvWaeNitZo7Y7h1Pxs0kts1WyL52uffUr/wBGHCwhMDh4va6ysxjBFvaLBWLNlnXx1bi6ztysB5nj+nvreSTKtrkC5sLkC5OQF8zwyptQT/iYRLltdL6uqme+0r8wHA7ewUN0ZrtiZsPLiPg0Qih6UN8c29vRJvWC9HxBNhe9cYLaNv4GTEdFaVXVFh3id4ybpjs1r2IJOXzTWfovU8w4HEYYyBjMZTv7pAXpVAyvxtatZg9mpR4W6e6xxhXXd4O6LKsb58LCTLjlWrtrRejJdcW1031A4eqkuq2mzi8LHOV3C9+qDcCzFc7DsrbitPqroQ4TCRwFg5QEbwFr3YnK57a3FWtvbVLJsnWOybXNvJKUpXVUlfOaIMpVhcMCCO0EWI9K+lcGhC866c0WcNiZYW+YxA71zQ+akGt1s6098GxqhjaOb4t+wE+w38XDwY1I9rmgOKYpRw4Ry+/o2/Ff4arSvQRkTw2KUvBik0XpcnhXmXHNeWQ9rufVjV4agaz/AAvDBXa80QCyXzYfNfzGfeDVHYz5R/tN+Y15qpYWOylfQei7g4yEch9V1gS7KDzYD1IFbjWvVSTBTbr8Ua5ik5MByPYw5j9K1OE+UT7a/mFei9NaEixcBilW6kcD85TyZTyIqlrc103xPEXUU0fFpvcey83VuNWNZ5cFMJIzdTYSR36rr2dx7DyrjWbVqXBTGOTiDxRxk63tcdh7Ry9CdRUdQU1+FVQ8C1wVrbTdLJidF4eaM3V5QRfMHclBB7wbjyqqrVaSakYibQ+FgXdV+lMrByRuqwe1+F79YcO+s7Qmx+COzYhzM30R1I/d1j6iplrnG687R4jS0MLoy69nGwHK/stTsa0Q/SS4giybvRoe0lgXt4WX1r5aY2b4rFY/ESALHG0hKu5zB5hVufW1WYMTDAgRd1VUWVFGQHIAZVg4jWP6C+bf0FZZ66lpxaR+vIapR/qNS6ofURCxcLa8Atfqns6gwTCQkyzDJ2FgtxY7ijLxNzUkn0nGntML9g4n3VGZ9IyP7THwHAe6sakc3SIDSBnqVnkhknfnmdcre4jWT6C+Z/oK10+l5W+dYdg4f51h0pHPitVP3nm3IaK1lPG3YLkmuKV2jjLEAC5PAClwzPNtyVdoFstA4Tek3iOC/icv1rrpyYNLZfmjdPeb5fpWfPKMNCFHtn8ebeH+VY+g9Hbx6Rsvm957a9SaY9Wygj7x7TzyWDP2jMdtgtrozCdHGF55t4mqs2q6w9LiFgQ9WDi1v96f/EcPEmrB1x1kXBYZn4dI3ViXtcjPwGZ/zqhpJCxLMSSSSScySbknvvX0LDKRrGiw0boEirJidOJ3Uv1d2mYjD2Wb4+McOsfjAO5+fg1/EVZ+gtasPix8S4Lc4z1XHipzHeLivP8AUz2W6CM2L6YjqQda/a7AhR6XPkO2tdVTR5S/ZUwTPzBu6uW1c0pSZMUpSlCEpSlCFiaV0ck8LxSC6upU9vHIjvBsR4V590vot8NO8MntIbX5EZhh3EWPnXo2oRtK1R+ExdPELzRDiBm6DiR3sOJHmOdbaOfq3ZTsVmqIs4uNwoDs6xDLpKAKSA28rd69GzWPmqnyqL4z5R/tN+Y1JNn/AO0sN9pv7qSuZdSzGzPjZkwqlmKoevOwJJ4RLl5nnUMTYXStDRfReh6MVkNK2V0zrDRR/ROGaSeJFF2aRAB4sP8A9r0sKiepGrOCjjWfDfGFh8qxu47Vtkh5EAVLRWFjCzddxfEWVsjTGNB81h6S0RDiE3Jo1kXsYXse0HMHvFabCalYDDN0ghQMDdWclrHluhibGpI2VRDHwurkSXJ5E8bjupbidaaNge1l78eXmsVMZHXYHkDlfdbbE6xKOCLfvPAf1NavE6UkfNiB2DgP86xKV4mpxWpqNHOsOQ0W9lOxmwSlKUtur0pSlcQlKV2RL/1OVdAubBcXAF8q28Crhl3n4yEcF7B31i4RrG0S7z/TtwH2Ry8TWzwWg+O9Kd5s7ZjzPOvQ4bRvvmiF3c+DfuVjmkGztuXErFwWj2mfpJPZPv7AOxa3eKxKQxs7kIiC5JyAFd5ZlRSzEKqi5J4AAZknkKpnXzXc4x+jiuIEPDkZCMmI7OweeeXt8MwwR6DUnvOPFKamp0ufQLWa3azNjcQZDcIvViT6K9p+scz6cq0lKV61jQwZQkjnFxuV3ghZ2VVBZmIVQMySbADzq/NUtXxg8KkXAt7UjDm7Z+Q4AdwFQ3Zbqjli5R9wp7MjJ58QPM8xVlgUorZ85yDYJjTRZRmO5XNKUpetaUpShCUpShCVwRXNKEKrNftUnw0hxuELKLkyBOBQsCC62yU3N+wnv4V27kkkkknMniT4k516VeMEEHiDwI5WqpNetnhhLT4VS0WbxgXMfevan4eGTWkqR3H78CsFRAe832UZ1c1mmwUm/EeB9uM+ww7+w9hHH8KuPVnXKDGr1DuyAdaJj1h3j6S9487VQ1do5CpBUkEG4INiCOYIyNap6VkuuxVEU7o9OC9LV858OrizAEVU+r+1eaKy4lemUcN8WEoHfyfzse+rE0PrfhcUB0Uq7x+Y3Vf+Fs/K9Jp6VzQQ8XHuExjma7Y6r54nVznG1u4/1rXTaJlXNCe8cfwqWVzXm6jAaWU3bdp8FvZVvbvqoQyEZgjyrrepwVrr0C/RHoKWu6Nf0yfL9VeK3m1Qm9d0hY5KT4A1MxCo5D0rtaut6ND80nsP1XDW8gotBoSVuW74n9K2WH1cUcXJbuyH9a3FfHE4tI1LSMqKM2YhR6mmtPgdLEb2zHx+yofVPdxsu0UCqLKAB3VjaV0vFhozJM4RR25k9ijNj3CoZrDtXijuuFXpW/3huIx4c39w76rTS2mJcTIZJnLtyvkB2KMlHhXpqegJGosEtlqQ3bUrd6469SY07i3jgBuE5tbJnt+GQ786i9KU6ZG2MZWpa55cblKl2oWpRxknSSgiBDx/4jD5g7u0+WeXXUrUR8YwkkukA+dkX7k7u1vTjlc+FwqxoqIoVVFlUCwAHIVhq6rL2Gb/AOFqggzdp2y+iIAAALAcABlYcq7UpSdMUpSlCEpSlCEpSlCEpSlCErgiuaUIVfa4bMVl3pcJZJDxaLJG7d36De7wqrcXg3icpIjI4zVhYivSVavTmrUGLXdnQNb2WHB1+yw4jwy7q3wVjmaO1CyS0wdq3dee6VONYNlc8V2w56dOzgsg8sm8vSoXPh2RirqyMM1YEMPEHjTaOVkg7JWB0bmbrb6M10xkFhHO5UfNfrr6Ne3kRUkwe2GcfKwxP9ksh9+8KgFKi6njfu1SbM9uxVrQbYoT7cEq+BRh7yKzF2uYP6M/8C/+dU7SqDQxeKs/FSK4X2u4Tkk5/cUfi9a/FbZEHyeHc/bdVH8oaqupXRQxBBqnlTPH7V8W4IQRxDtVd5vVyR7qiuP0nLO29NI8jdrEm3gMh5VjUrQyFjO6FS6RztylK5VSSAASTkBxJ8BzqW6B2Z4qcgyDoI/pOOufCPP1tXXyNjF3Fcaxz9gonHGWIVQWJNgALknsAHEmrG1Q2XE2lxosM1gvxP3hGX2R59lTTV3U3D4MXjS72sZW4ue23JR3C1bylU9aXdlmgW+KmDdXLrHGFAAAAAsAOAAGQA5V2FcilLlsSlKUISlKUISlKUISlKUISlKUISlKUISlKUIXBrC0loWHELuzRJIOW8OI8DmPKs6ldBI1C4RdQPSeyPDPxheSE9ntp6N1v5qjON2SYpfk3ilHiUb0YW99XFStLKuVvH3VLqeM8FQ+I2f45M8Ox+yyN+DVhvqpjBnhZ/8ApsfwFehLUtV4xCTkFV+EbzXntdVMYcsLP/02H4isuDUHHPlhnH2iq/mar5tSg4hJyCPwjeaprB7J8Y/tmKMd7bx9EBHvqR6N2PwrYzzPJ9VQEX14n3irCpVLqyV3G3krG08Y4LV6K1aw+G+RhRD9K1382Nz762dc0rKSSblXgAbJSlK4upSlKEJSlKEJSlKEJSlKEJSlKEJSlKEJSlKEJSlKEJSlKEJSlKEJSlKEJSlKEJSlKEJSlKEJSlKEJSlKEJSlKEJSlKEJSlKEL//Z"/>
          <p:cNvSpPr>
            <a:spLocks noChangeAspect="1" noChangeArrowheads="1"/>
          </p:cNvSpPr>
          <p:nvPr/>
        </p:nvSpPr>
        <p:spPr bwMode="auto">
          <a:xfrm>
            <a:off x="117475" y="-10414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g;base64,/9j/4AAQSkZJRgABAQAAAQABAAD/2wCEAAkGBhQSEBQUEhQVFBUVFxgWFBQYGBgYFRoXFBUVFRUXFxcXHCYfFxkkGhgVHy8gIycpLCwsGB4xNTAqNSYrLCkBCQoKDgwOGg8PGiwkHiMsLywqKiowLCw0KSwpKS8sLCwuLCwsKSwvLCwsLCw0LSwvLywsLCwsLCwpLCktKSwsLP/AABEIAOEA4QMBIgACEQEDEQH/xAAcAAEAAgIDAQAAAAAAAAAAAAAABgcEBQECCAP/xABLEAACAQICBgcCCwUECgMBAAABAgMAEQQxBQYHEiFBEyJRYXGBkTKhFCMzQlJicnOxssE1gpKi0TSzwuEVJUNTY4OTw9LwJHTxFv/EABsBAAIDAQEBAAAAAAAAAAAAAAAFAgMEAQYH/8QAOREAAQMCBAIIBAQFBQAAAAAAAQACAwQRBRIhMUFRBhMiMmFxgZEjocHRFELh8DM1UnKxFTSy0vH/2gAMAwEAAhEDEQA/ALxpSlCEpSlCEpSlCEpSlCEpQ11eQAEkgAZk5DxoQu1Kjmktf8FDcNMHI+bH1z6rwHma0D7VzI27hcJLKeV/1VA341c2CR2oCrMrRxVhUqBRad0xL7GEiiHa9wfRnv7qyYsHplvanwsfcELf4f1oMNtyPdAkvsCppSoqmitKc8bB4fB7/qKyY8NpFf8Ab4WTxhkX3q/6VEsHMfv0Xc3gpDStLHi8avtwQyd8UrA/wyIB/NWbBpK5s8ckZ+soI/iQsvvqBCkCs2lKVxdSlKUISlKUISlKUISlKUISlKUISlKUISlKUISlK4vQhc3r4YzHJEheRlRRmzGwqN626/RYO6L8bN/uweC3yMh5eGfhnVd4fC43TE12N0U8WPVhjvyVRm1uQue01pipy4Z3GzVQ+YA5W6lSjT+1tQSmDTfOXSOCFv8AVTNvO3ga1cOrGktIkNipGijPGz8Bb6sK2/mtU31b1Fw+Dsyr0kvOV+Jv9UZIPDj31vp8SqC7EAV19THCLsFvErgic89s+gUW0TswwcNi6mZhzkPV/gFh63qUwwJGtkVUUcgAo9BwrT4zTzfMFgci2Z7wOzvNamfFu/tMT3cvTKvMVvSKNhsLuPsExioiRyUpk0pEubjy4/hWM+sMQy3j4D+tRmlIZOkVQ7ugD5rY2jYNypGusIPsox9P613/ANNWzikHlUZrvHOy+yxHgTUWY9P+c+wCDSN4KSJp+I57y+IP6Vlw4xH9lgfPjUdi0sTwlVZB3gb3rWX/AKJjlXehax7Dlfs7RTimxOaYfDyv8O6fqFnfA1veuPHcLfA1zeoumkZYW3W425Nx9DW7wGlEly4NzU5+XaKY0uKQ1Dur7ruRVMkDmC+45rNpS9KaKhKUpQhKUpQhKUpQhKUpQhKUpQhKUrg0IXNV1r1tG6Pegwh+MBtJKOITtVO1u/l45c7Rteui3sNh2Ik/2sgPsAj2VP0iMzyHflHNQNSfhb9LMD0CHLLpGHzR9Ucz5dtt8MLWt62XbgOayySFxyMXOpeob4xumn3lhJJvfrym/GxPG18258u0W9hMGkSKkahEUWVQLACvrFGFUBQAAAABwAA4AAdlYWltJdEvD2jl/U1hra0BpkkNmhXwwW7LdymkdKCPqjrOch45XrT4typvId+U5DNUHh291fWJOiTpX4yP7AOYvzNap3JJJNyeJNeGxOueQM+52b/SOZ8T8k3giHDbnz/RGck3JuTzrrSleZJublbUpSlcXUpSuyITkCfDjUg0u0C4TZda3OgFK7zsd1bW48ATf/31rDi0PK3zbePD/Os1NXGPtuPefxp3h1JUxyiVsZNtuCyzSMLcpd9V8dOYxHKhONr3Pjy761qSEEEGxGRqRxauxjPebzt+FZUejYlyRfS/40xkwerqZjNIQ0nkqW1MbG5QCV10XjOkjDHPI9lxzFZtYGN0vBAoMsscQOW8wW9s7XzrQ4vahgEylLn6iMfeQBXqorxsDXuuQNTzWdlPLMbxsJ8gVLaVCsHtZwTtukyR3+c6dXzKk286mUMoZQykEEXBBuCDkQRmKtDgdlGanlh0kaR5rvSlKkqEpSlCEpSlCEpSlCFwai+vmtnwOCyH46S4jHZ9JyOwX4dpI76kWMxaxRtI53VRSzHsAFzVAax6cbGYl5muN42RfooPZXx/UmtdJB1r7nYLPPLkFhuV99WNAPjsUEube3LIeJC34m5zYk2Heb8qvfBYNIo1jjUKiAKoGQArRah6t/BMIoYWlks8vaCfZT90cPG9SWuVU3WOsNgiCPI253XzllCgk5AXPlUdwaHETlmyHEjuHsr/AO99Z2sWIsgUfOPHwH+dq1mjdIiJXFiS2R8jnXjMSq43VbIZDZjdT4ncBNoY3CMuG5XGl8Xvym2S9UeWZ9awa7JGW4AEnuF62GH0DI2dlHfn6CvMmKorZS9rSblbg5kTQCVra5Avl6VIsPq8g9olvcPd/Ws4JHGPmoBz4AeZptB0dmdrK4N+azurG7NF1G4NDyt82w7W4f51nw6tfTfyA/U1zNrtgkbdbExX7mv6kVtcHjUlQPE6upyZSCPUU6gwKkZv2j4n7KmWacC5BA8l8IdDRL82/jxr56Q03hsKPjZY4uwEgHyUcTUM2ka/Nh2+DYZrSWvJJzQHJV+sRxvyFuZ4VOWZ2v1nZjnxZifxJpm1kUOkbQE1ocGkqmdbM6zTtzP2V7ptH0eTb4QviVcD1K2FfXWnWj4NgjiYdyUXUL1uqQ7Bb3XOqRbVrFAXOGnAOR6N/wClS2XRU0GgJRMrIWnR1RuBClkHEfNuQTarM5IKvmwmlifGWPzXcARca3PgtfjtqmOk9l1iH1EF/V7mtDPpzFTmzTTSE/N32P8AKD+ldNBSRriYTNbohIpkuLjdB43HOrRn2oYCAWw8TNbLcjWNfU2/Cqx2tynFQG0jgynp8xI3A29VE9ecG0WD0Yjgq6wybwOYJMZse/jWn1T1VfHytGjqhVd8lgTwuBbh41KtruJ6RcE9rb8btbs3uiNvfUe1H1pXASSyMhctHuoo4AtvA8Schw766bZvBcpXzHDs0Q7ZvbzzFanTeiGwuIkgcgshsSMiCAwI8iKtTY5j2fCSIxJWKSyX5BlDEeF7nzqrppJsdiibb8sz8AO05AXyAA9BV56matDBYURXDOSWkYZFjbLuAAA8KlGO1cLJjkwbSNil1kNj9yt9SlK0rxKUpShCUpShCUvSursACTwA4k0IVd7W9YN2NMKh4v15fsA9VfNhf93vqLbN9B/CMarMLpD8Y18iR8mP4uP7prUay6YOKxUs3Jm6nci9VB6AHxJq09leiuiwIkIs0zF7/VXqp5cCf3qbv+BT24n6pe34st+AUytXNL1wTShMFq9KaJMrghgABbj434Ug0BGvtXY9+XoK2QcHI3qsdoOv+Jw+KfDwFUVVU7+7dzvC/wA64HpS59BTdYZnNuTz1TCjhnqn9TEforMjiCiygAdgFqjGsm0bDYORomDySra6KOAuARdmsMiMr1h7LtYpsVDN0775jcBWIANmW9jYAHiKrzaX+1MR+5/dJWouDWXat1DhgkrHU8/5RfT0+6sDSOvnTaKlxWGvG6MqEMASpLLe3I9VuBqp8VpDEYuQCSSSZ2ICgsTcsbAAZDOpJoj9g4z7+P8A7VRzVxgMZhyeAE0RJ8JFqtxJtdehw+mip2zFjRdrja/gL2XbTGruIwhUTxmPfF14gg2zF1JFxccK3mzLTTQYwrf4t43Lry+LQuG8erbwNZW1DWqPFSpFCQyQ713GTO1gd3tAAz5k91dtQNWXaHE4plIUQSpD9ZmQhmHcBwv3mgCztFKacyYfmqgAXaW8zooXjMY0sjyMbs7Fye9jerO1JwsGj9H/AA+dSWltYhbsqM26iqOV8ye8dlVUtXbo7RaaR0LDEH3eog3hx3XiIFiOfEcR30R7qGNOEcMcZ0YSA63JaTSG2kZQYcnvka38q3/GsDSmtUuO0RiXmCDcnhVQgIABKnmTfjUY1w1a+A4gQ7/SdRX3rbvtFha1z2Vm6PP+psV/9mH8BQXHYqIoaRkcc0A3c2x15+Kj+jcC000cSEBpGCAnK7GwvarI0fsWyM+I4c1jX/Ex/Sq40ZjjBNHKoBMbBwDkSpvxtUmx+1PHSey6RD6iC/q9zXGlvFa8QjrpHhtM4BttT+7rc7ZIQhwarwCpIAO4dEAKiGrOrbY1pUjNnSPpEByYhgN09lwfWttrhNJLg9GtIWeR45mJNyxu6WPfwtUg2R6AmjllnkjaNCgRN4FSxLAkgHjYAZ99dtmcsTJzR4b3hmBNvE5lWnWjfmjo3gysp9xBq7tnmuvw2IpJYTxgb3Y65Bx2ceBHb41ha+bOfhbdNhyqzZOrcFe2RuBwYdvPh2V22eaiSYJnlmZd913Aim4C3BJJsLm4GVTa1zXLFiFbSVtIHu0kGw43+yndK4Fc1oXkkpSlCEpSlCEqO6/6T6DR8zDNx0a+MnVPu3j5VIqrbbJjrJh4gfaZpCPsgKv5mq6nZnkAVUrsrCVWUMRZlVc2IUeLGw95r0bgcIIokjXJFVB4KAP0qitScN0mkMMv/EDfwAv/AIavytmIO1DVnpG6EqsNYtr5VmjwsXFSV6STtBsbIP1PlUD0trDisT1ppZHW+XERju3V6v61g6Q+Wk+8f85qyH07DDq+kTFTJLEyrHw3rs7dcjkBnfuFIrl25X0zqIaBsZiizOcQPHXjxUC0HrDNhJRJE5Fj1kud1hzVhkeHPlW42myb2kXPbHEfVAa12qurb43ELGoO4CDK3JUvx8zxAFbLagoGkpAMgkYHklR1yrSeq/1Bob3spv7i11LdinyOJ+2n5TUN2l/tTEfuf3SVMdivyOJ+2n5TUO2lH/WmI8U/ukqw9wJdSfzeXy/6rN0R+wcZ9/H/ANqojhcM0jqiC7OwVR2ljYDj3mpfomMjQOMPIzpby6IGo7qyP/m4b7+L+8WoHgmNK/IKhw4OP/ELAxGHZGZHUqykhlIsQRmCKtXZ1r8sgTCYiysAEifIOBwCEZBuzt8c9nr/AKhDFoZoABiB5CQD5rct62R8vCvdX9RcY+JjDQyRBXVnkcboAVgTYn2jw4WqQBa5L5KqkxGkJkIa5vyPhzBWLrlqs+CxDAg9ExJifkVPHdJ5MMredYWitY8ThgRBM8YbiQLEE9tiCL99eiMXhElQpIiupzVgGHoa0J2daPvf4Mvq9vTetUjEb6LHBj0ZiEdSzNbyN/dUh8fi5vnzSue9mPLyHuFWZBs7mGifg4KCaWVJZLnqra3VuAbkAet6nWB0VDh0IijSJee6oGXaefnVWay7WJnkZcIRHGDYPYM7W+d1uCg8uF6Mob3l38bUYi8R0rQ1rSDr4bX+y2Wjti44GfEE9qxrYfxNf8KkuB2Z4GKx6HpCOcjFvdl7qhuzDTc+I0i3TTSSfEubMxK33o8lyHpUh2ma5nDIIIWtNILswzROIuOxjxA7LE9ldblteyzVQxB9SKYyXJ5aD5L7a07Q8Pgz0carLMvV3FsFThkzW4cuqPdVc6T2j46b/bdGPoxDc/m9o+tRomvvgdHyTOEiRpGPzVBJ8T2DvNVF5K9FTYTTUrLvAJ4l37sF3fS87G5mlJ7TI/8AWs3R+uOMhI6PEScPmsxdfR71tYdlmPYXMaL9qRb+69Y2I2c49CB8HLX5qyMPPrcKLOVpqMPf2C5h9la+oGtRx2HLOAJI23JLZHgCrAcrjl3GpPUT2c6rPgsMwlt0kjb7AG+6AAFW+ROeXbUsrU29tV8+rBEJ39T3b6JSlKksqUpShCVT+16e+NjX6MI9Wdz+FquCqT2otfST9yRj+W/61toR8X0Waq/hrjZfFfSSH6KSN/Lu/wCKrsqmtk/7Q/5T/ilXKaK4/F9EUvcXmXSHy0n3j/nNb3AagYmbC/CYwhSzMF3jvkISDYWtyPC9aLSHy0n3j/nNT3R+v8eF0THBHdsQVkFrHdTed+sx5mxBAHdlSVoB3X1OslqI4o/w4uSQPSygujtKSwOHhdo2GRB9xGTDuNbjXjFNPPHiCthPBG47LgFHA8GB91aPBYJ5ZFjjUs7mygdv/vEmrzxWoUE2Chw8l7woFSRfaBsN4i+YJ5HuqTWl2yz4hVw0c8cjhqbg23t/79VUOret0+B6Tod20gG8GFxcXsRxHHia1sskmImJO9JLK3ZxZmPIfpVjtscjS7S4siNeJO4FIA7WLED0rb6ptomCTcw8sbSngHckuT2KzADj2LnXch2KofitK3NNTsLnHcgH5ldo9RnGhxgwyrKxDuxvuhi4ZhwzsBbyr56D1FwmjSJ8RMGdfZZ7Iim1iVUnie+5qQa5af8AgeDeYAFuCxg5b7Gwv3DifKqC0hpGSdy8ztIx5sb+nIDuFTdZpSzDoKquY+78rCTe3EndXzofXbDYqcwwMzsqly26QlgVBsTYn2hyqD64bTcTHiZYIQkYjYpv23nNufHgPQ1r9jv9vf7h/wA8VaDXf9o4r71v0rheS2600uGU8de6EjMA0HXmuf8A+2x29vfCpb/a4fw5e6rX1C15GNTo5LLOg6w5OPpqPxHLwqjKyMDjnhkWSNirobqw5H9R3VBryCm9fhMNRFlY0NcNiB/lehtZ5CuCxJGYhkI/gavONXXh9bEx2isSw6siwyCVOw9G3EfVPLzHKqUqUhBtZL+j0ToutY8WIIU42QH/AFg33D/mjqOazaVOJxc0pyZzu/ZXqp/KBW52aSFcTORmMLMR5blREVAnSyZwxA10snEBo97/AGXeGEuwVRdmIVR2kmwHqav3QOhYNGYTrFUsAZpm4XbLiey5sBVM6lqDpDC72XSr/Ue+1XHtFhLaMxAUEkKrWHYrqx9wNTj0Bck+OyF80VOTZp39Tb5LDxu1XAx8Fd5T9RDb1awqO6Q20niIMP4NI3+Ff61WNcVEyOK3RYBSM3u7zP2srx2ca0zY5J2m3Oo6hQosACtzzN6mVVrsU+RxP3ifkqyq0M7q8dicbY6p7GCwB29EpSlTS9KUpQhKpPakltJP3pGf5bfpV2VT+16C2NRvpQr6q7j+lbaE/F9Fmqv4aw9lsttJIPpJIP5d79KusmqE1HxPR6Rwzdsm7/GrJ+JFX0RUq8fEv4KNKewvNGLjLTyBQWJkewAuT1zkBnUq0FssxU9mlth0P0xd/JBl5kVbujNXoMNfoYlQsSWa13JJubseNVPrJtPxUjPHFaBQzLdOLmxI9s5ZcgPGkxYGjtL6BDiVTXfCpGhthqT+/up3o3RWA0SoLOokawLubyNfkqjiBfkB41LRXmaGVmlVmJZi63JJJPWGZOdXvrtrKMFhC4t0j9SIfWI9rwA4+nbVjH7pTiWGyRyxtLi971ANq+tPSzfBo2+LiPxljwaTsPaFHvJ7KgFcuxJueJPEk5knMmt5qbq0cbilj49GOtK3Yg5X7TkPPsqgkuK9hDFFQU1js0anmpLrPi5JNA4NpSSxkAucyqrMEJ7TugVXlW/tfhVMBCqgBVmVVAyAEUgAFVBUnixWXBHB9OXAWu4n5qdbHf7e/wBw/wCeKtBrv+0cV9636Vv9jv8Ab3+4f88VaDXf9o4r71v0o/IoxfzV/wDYPotJSu8XtDxH41Odomovwc/CIF+Jb5RR/s2PMfUJ9DwytUQCUylq44pWRP0zXt6KG4HSDxFijW30aNhyKuCCCOfb4gVi0pXFpDGglwGpUz2Vwb+MlT6WGlX+IoKh8kJVircCpKkd6mx94qa7H/2g33L/AJo6+u1DVFoZ2xMYvFKbvYew5zv9Vs79t+687dm6SNqmxYi+JxtmAt5hQjC4kxyI68GRgy+KkEfhV96A11w2KiDCREa3XjdgGU8xxzHeK8/0Nca8tV+I4ZHXAEmxHEK1do+n8H8EeCAxtK7LfowtgFYMSzLw5ZZ8aqmuazNE6HlxMgjhQux7MgO1jko7zXCcxVtJSx0EJBdpuSVZ+xWIjD4huRkUD91Bf8RVj1pdUtXlwWGSEG5F2dvpO2Z8OAA7gK3Va2CwsvntfM2epfI3YlKUpUliSlKUISq12yYLq4eUci8ZP2gGX8rVZVRnaJo3ptHzAC5QCVf+Wbn+Xeq+nfkkBVUzczCFR8E5R1dc1IYeKkEe8V6PwOKEsaSL7LqGHgwBH415tq59lmlulwIjJ60DFCOe6esnlYkfu0xxBl2h3JY6R1iWqYmvM2kflpfvH/O1emTXmbSPy0v3j/nakE3Be96M9+TyH+V88KfjE+0v5hW/161mOMxRIPxUd0iHIgHi37x4+FqjdKoXrHQMdKJTuAQPVdo0LEAAkkgADMk8AB33q/NRdVxgsMFPyr9eU/WtwUdyjh6nnVH6D0p8GxEcwVX6Nt7dbI8vI9h5G1egtA6eixcIlha4PAj5ytzVhyNXRWuvNdJHzBrWAdjifHkontm/sUX34/u5Kpurj2zf2KL78f3clU5UZO8t3R//AGY8yp1sd/t7/cP+eKtBrv8AtLFfet+lb/Y7/b3+4f8APFWg12/aOK+9b9K4e4uxfzV/9g+i08XtDxH416YeAPHusAystmByIIsQa82YDDNJLGii7M6qB3kgV6YQcBU4uKV9JndqO2+v0VFa+alHAy7yAmBz1Gz3T9Bj+B5jvFRWvS2k9GxzxNFKu8jixH6jsIPG9V3PsWUv1MSQnYyXYDxDAH0rjozfRXYdj0fV5ak6jjz/AFWo2Owk452twWFrn7Tpb8D6VccsQZSrAEEWIIuCDmCDWj1e1fw+joiiHixu7uRvsRllyHICsqfWGMezdvDgPU1W+qgp2/EeAkGIzmsqTJGDbYeijOmNkWGlYtCzQE/NFmTyU8QO4GtGdir3/tKW7ejN/TeqZzaxOfZCr7zWDPjZG9pm8MvcKTT45St7jS75Ba4auvYMvWaeNitZo7Y7h1Pxs0kts1WyL52uffUr/wBGHCwhMDh4va6ysxjBFvaLBWLNlnXx1bi6ztysB5nj+nvreSTKtrkC5sLkC5OQF8zwyptQT/iYRLltdL6uqme+0r8wHA7ewUN0ZrtiZsPLiPg0Qih6UN8c29vRJvWC9HxBNhe9cYLaNv4GTEdFaVXVFh3id4ybpjs1r2IJOXzTWfovU8w4HEYYyBjMZTv7pAXpVAyvxtatZg9mpR4W6e6xxhXXd4O6LKsb58LCTLjlWrtrRejJdcW1031A4eqkuq2mzi8LHOV3C9+qDcCzFc7DsrbitPqroQ4TCRwFg5QEbwFr3YnK57a3FWtvbVLJsnWOybXNvJKUpXVUlfOaIMpVhcMCCO0EWI9K+lcGhC866c0WcNiZYW+YxA71zQ+akGt1s6098GxqhjaOb4t+wE+w38XDwY1I9rmgOKYpRw4Ry+/o2/Ff4arSvQRkTw2KUvBik0XpcnhXmXHNeWQ9rufVjV4agaz/AAvDBXa80QCyXzYfNfzGfeDVHYz5R/tN+Y15qpYWOylfQei7g4yEch9V1gS7KDzYD1IFbjWvVSTBTbr8Ua5ik5MByPYw5j9K1OE+UT7a/mFei9NaEixcBilW6kcD85TyZTyIqlrc103xPEXUU0fFpvcey83VuNWNZ5cFMJIzdTYSR36rr2dx7DyrjWbVqXBTGOTiDxRxk63tcdh7Ry9CdRUdQU1+FVQ8C1wVrbTdLJidF4eaM3V5QRfMHclBB7wbjyqqrVaSakYibQ+FgXdV+lMrByRuqwe1+F79YcO+s7Qmx+COzYhzM30R1I/d1j6iplrnG687R4jS0MLoy69nGwHK/stTsa0Q/SS4giybvRoe0lgXt4WX1r5aY2b4rFY/ESALHG0hKu5zB5hVufW1WYMTDAgRd1VUWVFGQHIAZVg4jWP6C+bf0FZZ66lpxaR+vIapR/qNS6ofURCxcLa8Atfqns6gwTCQkyzDJ2FgtxY7ijLxNzUkn0nGntML9g4n3VGZ9IyP7THwHAe6sakc3SIDSBnqVnkhknfnmdcre4jWT6C+Z/oK10+l5W+dYdg4f51h0pHPitVP3nm3IaK1lPG3YLkmuKV2jjLEAC5PAClwzPNtyVdoFstA4Tek3iOC/icv1rrpyYNLZfmjdPeb5fpWfPKMNCFHtn8ebeH+VY+g9Hbx6Rsvm957a9SaY9Wygj7x7TzyWDP2jMdtgtrozCdHGF55t4mqs2q6w9LiFgQ9WDi1v96f/EcPEmrB1x1kXBYZn4dI3ViXtcjPwGZ/zqhpJCxLMSSSSScySbknvvX0LDKRrGiw0boEirJidOJ3Uv1d2mYjD2Wb4+McOsfjAO5+fg1/EVZ+gtasPix8S4Lc4z1XHipzHeLivP8AUz2W6CM2L6YjqQda/a7AhR6XPkO2tdVTR5S/ZUwTPzBu6uW1c0pSZMUpSlCEpSlCFiaV0ck8LxSC6upU9vHIjvBsR4V590vot8NO8MntIbX5EZhh3EWPnXo2oRtK1R+ExdPELzRDiBm6DiR3sOJHmOdbaOfq3ZTsVmqIs4uNwoDs6xDLpKAKSA28rd69GzWPmqnyqL4z5R/tN+Y1JNn/AO0sN9pv7qSuZdSzGzPjZkwqlmKoevOwJJ4RLl5nnUMTYXStDRfReh6MVkNK2V0zrDRR/ROGaSeJFF2aRAB4sP8A9r0sKiepGrOCjjWfDfGFh8qxu47Vtkh5EAVLRWFjCzddxfEWVsjTGNB81h6S0RDiE3Jo1kXsYXse0HMHvFabCalYDDN0ghQMDdWclrHluhibGpI2VRDHwurkSXJ5E8bjupbidaaNge1l78eXmsVMZHXYHkDlfdbbE6xKOCLfvPAf1NavE6UkfNiB2DgP86xKV4mpxWpqNHOsOQ0W9lOxmwSlKUtur0pSlcQlKV2RL/1OVdAubBcXAF8q28Crhl3n4yEcF7B31i4RrG0S7z/TtwH2Ry8TWzwWg+O9Kd5s7ZjzPOvQ4bRvvmiF3c+DfuVjmkGztuXErFwWj2mfpJPZPv7AOxa3eKxKQxs7kIiC5JyAFd5ZlRSzEKqi5J4AAZknkKpnXzXc4x+jiuIEPDkZCMmI7OweeeXt8MwwR6DUnvOPFKamp0ufQLWa3azNjcQZDcIvViT6K9p+scz6cq0lKV61jQwZQkjnFxuV3ghZ2VVBZmIVQMySbADzq/NUtXxg8KkXAt7UjDm7Z+Q4AdwFQ3Zbqjli5R9wp7MjJ58QPM8xVlgUorZ85yDYJjTRZRmO5XNKUpetaUpShCUpShCVwRXNKEKrNftUnw0hxuELKLkyBOBQsCC62yU3N+wnv4V27kkkkknMniT4k516VeMEEHiDwI5WqpNetnhhLT4VS0WbxgXMfevan4eGTWkqR3H78CsFRAe832UZ1c1mmwUm/EeB9uM+ww7+w9hHH8KuPVnXKDGr1DuyAdaJj1h3j6S9487VQ1do5CpBUkEG4INiCOYIyNap6VkuuxVEU7o9OC9LV858OrizAEVU+r+1eaKy4lemUcN8WEoHfyfzse+rE0PrfhcUB0Uq7x+Y3Vf+Fs/K9Jp6VzQQ8XHuExjma7Y6r54nVznG1u4/1rXTaJlXNCe8cfwqWVzXm6jAaWU3bdp8FvZVvbvqoQyEZgjyrrepwVrr0C/RHoKWu6Nf0yfL9VeK3m1Qm9d0hY5KT4A1MxCo5D0rtaut6ND80nsP1XDW8gotBoSVuW74n9K2WH1cUcXJbuyH9a3FfHE4tI1LSMqKM2YhR6mmtPgdLEb2zHx+yofVPdxsu0UCqLKAB3VjaV0vFhozJM4RR25k9ijNj3CoZrDtXijuuFXpW/3huIx4c39w76rTS2mJcTIZJnLtyvkB2KMlHhXpqegJGosEtlqQ3bUrd6469SY07i3jgBuE5tbJnt+GQ786i9KU6ZG2MZWpa55cblKl2oWpRxknSSgiBDx/4jD5g7u0+WeXXUrUR8YwkkukA+dkX7k7u1vTjlc+FwqxoqIoVVFlUCwAHIVhq6rL2Gb/AOFqggzdp2y+iIAAALAcABlYcq7UpSdMUpSlCEpSlCEpSlCEpSlCErgiuaUIVfa4bMVl3pcJZJDxaLJG7d36De7wqrcXg3icpIjI4zVhYivSVavTmrUGLXdnQNb2WHB1+yw4jwy7q3wVjmaO1CyS0wdq3dee6VONYNlc8V2w56dOzgsg8sm8vSoXPh2RirqyMM1YEMPEHjTaOVkg7JWB0bmbrb6M10xkFhHO5UfNfrr6Ne3kRUkwe2GcfKwxP9ksh9+8KgFKi6njfu1SbM9uxVrQbYoT7cEq+BRh7yKzF2uYP6M/8C/+dU7SqDQxeKs/FSK4X2u4Tkk5/cUfi9a/FbZEHyeHc/bdVH8oaqupXRQxBBqnlTPH7V8W4IQRxDtVd5vVyR7qiuP0nLO29NI8jdrEm3gMh5VjUrQyFjO6FS6RztylK5VSSAASTkBxJ8BzqW6B2Z4qcgyDoI/pOOufCPP1tXXyNjF3Fcaxz9gonHGWIVQWJNgALknsAHEmrG1Q2XE2lxosM1gvxP3hGX2R59lTTV3U3D4MXjS72sZW4ue23JR3C1bylU9aXdlmgW+KmDdXLrHGFAAAAAsAOAAGQA5V2FcilLlsSlKUISlKUISlKUISlKUISlKUISlKUISlKUIXBrC0loWHELuzRJIOW8OI8DmPKs6ldBI1C4RdQPSeyPDPxheSE9ntp6N1v5qjON2SYpfk3ilHiUb0YW99XFStLKuVvH3VLqeM8FQ+I2f45M8Ox+yyN+DVhvqpjBnhZ/8ApsfwFehLUtV4xCTkFV+EbzXntdVMYcsLP/02H4isuDUHHPlhnH2iq/mar5tSg4hJyCPwjeaprB7J8Y/tmKMd7bx9EBHvqR6N2PwrYzzPJ9VQEX14n3irCpVLqyV3G3krG08Y4LV6K1aw+G+RhRD9K1382Nz762dc0rKSSblXgAbJSlK4upSlKEJSlKEJSlKEJSlKEJSlKEJSlKEJSlKEJSlKEJSlKEJSlKEJSlKEJSlKEJSlKEJSlKEJSlKEJSlKEJSlKEJSlKEJSlKEL//Z"/>
          <p:cNvSpPr>
            <a:spLocks noChangeAspect="1" noChangeArrowheads="1"/>
          </p:cNvSpPr>
          <p:nvPr/>
        </p:nvSpPr>
        <p:spPr bwMode="auto">
          <a:xfrm>
            <a:off x="269875" y="-889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g;base64,/9j/4AAQSkZJRgABAQAAAQABAAD/2wCEAAkGBhQSEBQUEhQVFBUVFxgWFBQYGBgYFRoXFBUVFRUXFxcXHCYfFxkkGhgVHy8gIycpLCwsGB4xNTAqNSYrLCkBCQoKDgwOGg8PGiwkHiMsLywqKiowLCw0KSwpKS8sLCwuLCwsKSwvLCwsLCw0LSwvLywsLCwsLCwpLCktKSwsLP/AABEIAOEA4QMBIgACEQEDEQH/xAAcAAEAAgIDAQAAAAAAAAAAAAAABgcEBQECCAP/xABLEAACAQICBgcCCwUECgMBAAABAgMAEQQxBQYHEiFBEyJRYXGBkTKhFCMzQlJicnOxssE1gpKi0TSzwuEVJUNTY4OTw9LwJHTxFv/EABsBAAIDAQEBAAAAAAAAAAAAAAAFAgMEAQYH/8QAOREAAQMCBAIIBAQFBQAAAAAAAQACAwQRBRIhMUFRBhMiMmFxgZEjocHRFELh8DM1UnKxFTSy0vH/2gAMAwEAAhEDEQA/ALxpSlCEpSlCEpSlCEpSlCEpQ11eQAEkgAZk5DxoQu1Kjmktf8FDcNMHI+bH1z6rwHma0D7VzI27hcJLKeV/1VA341c2CR2oCrMrRxVhUqBRad0xL7GEiiHa9wfRnv7qyYsHplvanwsfcELf4f1oMNtyPdAkvsCppSoqmitKc8bB4fB7/qKyY8NpFf8Ab4WTxhkX3q/6VEsHMfv0Xc3gpDStLHi8avtwQyd8UrA/wyIB/NWbBpK5s8ckZ+soI/iQsvvqBCkCs2lKVxdSlKUISlKUISlKUISlKUISlKUISlKUISlKUISlK4vQhc3r4YzHJEheRlRRmzGwqN626/RYO6L8bN/uweC3yMh5eGfhnVd4fC43TE12N0U8WPVhjvyVRm1uQue01pipy4Z3GzVQ+YA5W6lSjT+1tQSmDTfOXSOCFv8AVTNvO3ga1cOrGktIkNipGijPGz8Bb6sK2/mtU31b1Fw+Dsyr0kvOV+Jv9UZIPDj31vp8SqC7EAV19THCLsFvErgic89s+gUW0TswwcNi6mZhzkPV/gFh63qUwwJGtkVUUcgAo9BwrT4zTzfMFgci2Z7wOzvNamfFu/tMT3cvTKvMVvSKNhsLuPsExioiRyUpk0pEubjy4/hWM+sMQy3j4D+tRmlIZOkVQ7ugD5rY2jYNypGusIPsox9P613/ANNWzikHlUZrvHOy+yxHgTUWY9P+c+wCDSN4KSJp+I57y+IP6Vlw4xH9lgfPjUdi0sTwlVZB3gb3rWX/AKJjlXehax7Dlfs7RTimxOaYfDyv8O6fqFnfA1veuPHcLfA1zeoumkZYW3W425Nx9DW7wGlEly4NzU5+XaKY0uKQ1Dur7ruRVMkDmC+45rNpS9KaKhKUpQhKUpQhKUpQhKUpQhKUpQhKUrg0IXNV1r1tG6Pegwh+MBtJKOITtVO1u/l45c7Rteui3sNh2Ik/2sgPsAj2VP0iMzyHflHNQNSfhb9LMD0CHLLpGHzR9Ucz5dtt8MLWt62XbgOayySFxyMXOpeob4xumn3lhJJvfrym/GxPG18258u0W9hMGkSKkahEUWVQLACvrFGFUBQAAAABwAA4AAdlYWltJdEvD2jl/U1hra0BpkkNmhXwwW7LdymkdKCPqjrOch45XrT4typvId+U5DNUHh291fWJOiTpX4yP7AOYvzNap3JJJNyeJNeGxOueQM+52b/SOZ8T8k3giHDbnz/RGck3JuTzrrSleZJublbUpSlcXUpSuyITkCfDjUg0u0C4TZda3OgFK7zsd1bW48ATf/31rDi0PK3zbePD/Os1NXGPtuPefxp3h1JUxyiVsZNtuCyzSMLcpd9V8dOYxHKhONr3Pjy761qSEEEGxGRqRxauxjPebzt+FZUejYlyRfS/40xkwerqZjNIQ0nkqW1MbG5QCV10XjOkjDHPI9lxzFZtYGN0vBAoMsscQOW8wW9s7XzrQ4vahgEylLn6iMfeQBXqorxsDXuuQNTzWdlPLMbxsJ8gVLaVCsHtZwTtukyR3+c6dXzKk286mUMoZQykEEXBBuCDkQRmKtDgdlGanlh0kaR5rvSlKkqEpSlCEpSlCEpSlCFwai+vmtnwOCyH46S4jHZ9JyOwX4dpI76kWMxaxRtI53VRSzHsAFzVAax6cbGYl5muN42RfooPZXx/UmtdJB1r7nYLPPLkFhuV99WNAPjsUEube3LIeJC34m5zYk2Heb8qvfBYNIo1jjUKiAKoGQArRah6t/BMIoYWlks8vaCfZT90cPG9SWuVU3WOsNgiCPI253XzllCgk5AXPlUdwaHETlmyHEjuHsr/AO99Z2sWIsgUfOPHwH+dq1mjdIiJXFiS2R8jnXjMSq43VbIZDZjdT4ncBNoY3CMuG5XGl8Xvym2S9UeWZ9awa7JGW4AEnuF62GH0DI2dlHfn6CvMmKorZS9rSblbg5kTQCVra5Avl6VIsPq8g9olvcPd/Ws4JHGPmoBz4AeZptB0dmdrK4N+azurG7NF1G4NDyt82w7W4f51nw6tfTfyA/U1zNrtgkbdbExX7mv6kVtcHjUlQPE6upyZSCPUU6gwKkZv2j4n7KmWacC5BA8l8IdDRL82/jxr56Q03hsKPjZY4uwEgHyUcTUM2ka/Nh2+DYZrSWvJJzQHJV+sRxvyFuZ4VOWZ2v1nZjnxZifxJpm1kUOkbQE1ocGkqmdbM6zTtzP2V7ptH0eTb4QviVcD1K2FfXWnWj4NgjiYdyUXUL1uqQ7Bb3XOqRbVrFAXOGnAOR6N/wClS2XRU0GgJRMrIWnR1RuBClkHEfNuQTarM5IKvmwmlifGWPzXcARca3PgtfjtqmOk9l1iH1EF/V7mtDPpzFTmzTTSE/N32P8AKD+ldNBSRriYTNbohIpkuLjdB43HOrRn2oYCAWw8TNbLcjWNfU2/Cqx2tynFQG0jgynp8xI3A29VE9ecG0WD0Yjgq6wybwOYJMZse/jWn1T1VfHytGjqhVd8lgTwuBbh41KtruJ6RcE9rb8btbs3uiNvfUe1H1pXASSyMhctHuoo4AtvA8Schw766bZvBcpXzHDs0Q7ZvbzzFanTeiGwuIkgcgshsSMiCAwI8iKtTY5j2fCSIxJWKSyX5BlDEeF7nzqrppJsdiibb8sz8AO05AXyAA9BV56matDBYURXDOSWkYZFjbLuAAA8KlGO1cLJjkwbSNil1kNj9yt9SlK0rxKUpShCUpShCUvSursACTwA4k0IVd7W9YN2NMKh4v15fsA9VfNhf93vqLbN9B/CMarMLpD8Y18iR8mP4uP7prUay6YOKxUs3Jm6nci9VB6AHxJq09leiuiwIkIs0zF7/VXqp5cCf3qbv+BT24n6pe34st+AUytXNL1wTShMFq9KaJMrghgABbj434Ug0BGvtXY9+XoK2QcHI3qsdoOv+Jw+KfDwFUVVU7+7dzvC/wA64HpS59BTdYZnNuTz1TCjhnqn9TEforMjiCiygAdgFqjGsm0bDYORomDySra6KOAuARdmsMiMr1h7LtYpsVDN0775jcBWIANmW9jYAHiKrzaX+1MR+5/dJWouDWXat1DhgkrHU8/5RfT0+6sDSOvnTaKlxWGvG6MqEMASpLLe3I9VuBqp8VpDEYuQCSSSZ2ICgsTcsbAAZDOpJoj9g4z7+P8A7VRzVxgMZhyeAE0RJ8JFqtxJtdehw+mip2zFjRdrja/gL2XbTGruIwhUTxmPfF14gg2zF1JFxccK3mzLTTQYwrf4t43Lry+LQuG8erbwNZW1DWqPFSpFCQyQ713GTO1gd3tAAz5k91dtQNWXaHE4plIUQSpD9ZmQhmHcBwv3mgCztFKacyYfmqgAXaW8zooXjMY0sjyMbs7Fye9jerO1JwsGj9H/AA+dSWltYhbsqM26iqOV8ye8dlVUtXbo7RaaR0LDEH3eog3hx3XiIFiOfEcR30R7qGNOEcMcZ0YSA63JaTSG2kZQYcnvka38q3/GsDSmtUuO0RiXmCDcnhVQgIABKnmTfjUY1w1a+A4gQ7/SdRX3rbvtFha1z2Vm6PP+psV/9mH8BQXHYqIoaRkcc0A3c2x15+Kj+jcC000cSEBpGCAnK7GwvarI0fsWyM+I4c1jX/Ex/Sq40ZjjBNHKoBMbBwDkSpvxtUmx+1PHSey6RD6iC/q9zXGlvFa8QjrpHhtM4BttT+7rc7ZIQhwarwCpIAO4dEAKiGrOrbY1pUjNnSPpEByYhgN09lwfWttrhNJLg9GtIWeR45mJNyxu6WPfwtUg2R6AmjllnkjaNCgRN4FSxLAkgHjYAZ99dtmcsTJzR4b3hmBNvE5lWnWjfmjo3gysp9xBq7tnmuvw2IpJYTxgb3Y65Bx2ceBHb41ha+bOfhbdNhyqzZOrcFe2RuBwYdvPh2V22eaiSYJnlmZd913Aim4C3BJJsLm4GVTa1zXLFiFbSVtIHu0kGw43+yndK4Fc1oXkkpSlCEpSlCEqO6/6T6DR8zDNx0a+MnVPu3j5VIqrbbJjrJh4gfaZpCPsgKv5mq6nZnkAVUrsrCVWUMRZlVc2IUeLGw95r0bgcIIokjXJFVB4KAP0qitScN0mkMMv/EDfwAv/AIavytmIO1DVnpG6EqsNYtr5VmjwsXFSV6STtBsbIP1PlUD0trDisT1ppZHW+XERju3V6v61g6Q+Wk+8f85qyH07DDq+kTFTJLEyrHw3rs7dcjkBnfuFIrl25X0zqIaBsZiizOcQPHXjxUC0HrDNhJRJE5Fj1kud1hzVhkeHPlW42myb2kXPbHEfVAa12qurb43ELGoO4CDK3JUvx8zxAFbLagoGkpAMgkYHklR1yrSeq/1Bob3spv7i11LdinyOJ+2n5TUN2l/tTEfuf3SVMdivyOJ+2n5TUO2lH/WmI8U/ukqw9wJdSfzeXy/6rN0R+wcZ9/H/ANqojhcM0jqiC7OwVR2ljYDj3mpfomMjQOMPIzpby6IGo7qyP/m4b7+L+8WoHgmNK/IKhw4OP/ELAxGHZGZHUqykhlIsQRmCKtXZ1r8sgTCYiysAEifIOBwCEZBuzt8c9nr/AKhDFoZoABiB5CQD5rct62R8vCvdX9RcY+JjDQyRBXVnkcboAVgTYn2jw4WqQBa5L5KqkxGkJkIa5vyPhzBWLrlqs+CxDAg9ExJifkVPHdJ5MMredYWitY8ThgRBM8YbiQLEE9tiCL99eiMXhElQpIiupzVgGHoa0J2daPvf4Mvq9vTetUjEb6LHBj0ZiEdSzNbyN/dUh8fi5vnzSue9mPLyHuFWZBs7mGifg4KCaWVJZLnqra3VuAbkAet6nWB0VDh0IijSJee6oGXaefnVWay7WJnkZcIRHGDYPYM7W+d1uCg8uF6Mob3l38bUYi8R0rQ1rSDr4bX+y2Wjti44GfEE9qxrYfxNf8KkuB2Z4GKx6HpCOcjFvdl7qhuzDTc+I0i3TTSSfEubMxK33o8lyHpUh2ma5nDIIIWtNILswzROIuOxjxA7LE9ldblteyzVQxB9SKYyXJ5aD5L7a07Q8Pgz0carLMvV3FsFThkzW4cuqPdVc6T2j46b/bdGPoxDc/m9o+tRomvvgdHyTOEiRpGPzVBJ8T2DvNVF5K9FTYTTUrLvAJ4l37sF3fS87G5mlJ7TI/8AWs3R+uOMhI6PEScPmsxdfR71tYdlmPYXMaL9qRb+69Y2I2c49CB8HLX5qyMPPrcKLOVpqMPf2C5h9la+oGtRx2HLOAJI23JLZHgCrAcrjl3GpPUT2c6rPgsMwlt0kjb7AG+6AAFW+ROeXbUsrU29tV8+rBEJ39T3b6JSlKksqUpShCVT+16e+NjX6MI9Wdz+FquCqT2otfST9yRj+W/61toR8X0Waq/hrjZfFfSSH6KSN/Lu/wCKrsqmtk/7Q/5T/ilXKaK4/F9EUvcXmXSHy0n3j/nNb3AagYmbC/CYwhSzMF3jvkISDYWtyPC9aLSHy0n3j/nNT3R+v8eF0THBHdsQVkFrHdTed+sx5mxBAHdlSVoB3X1OslqI4o/w4uSQPSygujtKSwOHhdo2GRB9xGTDuNbjXjFNPPHiCthPBG47LgFHA8GB91aPBYJ5ZFjjUs7mygdv/vEmrzxWoUE2Chw8l7woFSRfaBsN4i+YJ5HuqTWl2yz4hVw0c8cjhqbg23t/79VUOret0+B6Tod20gG8GFxcXsRxHHia1sskmImJO9JLK3ZxZmPIfpVjtscjS7S4siNeJO4FIA7WLED0rb6ptomCTcw8sbSngHckuT2KzADj2LnXch2KofitK3NNTsLnHcgH5ldo9RnGhxgwyrKxDuxvuhi4ZhwzsBbyr56D1FwmjSJ8RMGdfZZ7Iim1iVUnie+5qQa5af8AgeDeYAFuCxg5b7Gwv3DifKqC0hpGSdy8ztIx5sb+nIDuFTdZpSzDoKquY+78rCTe3EndXzofXbDYqcwwMzsqly26QlgVBsTYn2hyqD64bTcTHiZYIQkYjYpv23nNufHgPQ1r9jv9vf7h/wA8VaDXf9o4r71v0rheS2600uGU8de6EjMA0HXmuf8A+2x29vfCpb/a4fw5e6rX1C15GNTo5LLOg6w5OPpqPxHLwqjKyMDjnhkWSNirobqw5H9R3VBryCm9fhMNRFlY0NcNiB/lehtZ5CuCxJGYhkI/gavONXXh9bEx2isSw6siwyCVOw9G3EfVPLzHKqUqUhBtZL+j0ToutY8WIIU42QH/AFg33D/mjqOazaVOJxc0pyZzu/ZXqp/KBW52aSFcTORmMLMR5blREVAnSyZwxA10snEBo97/AGXeGEuwVRdmIVR2kmwHqav3QOhYNGYTrFUsAZpm4XbLiey5sBVM6lqDpDC72XSr/Ue+1XHtFhLaMxAUEkKrWHYrqx9wNTj0Bck+OyF80VOTZp39Tb5LDxu1XAx8Fd5T9RDb1awqO6Q20niIMP4NI3+Ff61WNcVEyOK3RYBSM3u7zP2srx2ca0zY5J2m3Oo6hQosACtzzN6mVVrsU+RxP3ifkqyq0M7q8dicbY6p7GCwB29EpSlTS9KUpQhKpPakltJP3pGf5bfpV2VT+16C2NRvpQr6q7j+lbaE/F9Fmqv4aw9lsttJIPpJIP5d79KusmqE1HxPR6Rwzdsm7/GrJ+JFX0RUq8fEv4KNKewvNGLjLTyBQWJkewAuT1zkBnUq0FssxU9mlth0P0xd/JBl5kVbujNXoMNfoYlQsSWa13JJubseNVPrJtPxUjPHFaBQzLdOLmxI9s5ZcgPGkxYGjtL6BDiVTXfCpGhthqT+/up3o3RWA0SoLOokawLubyNfkqjiBfkB41LRXmaGVmlVmJZi63JJJPWGZOdXvrtrKMFhC4t0j9SIfWI9rwA4+nbVjH7pTiWGyRyxtLi971ANq+tPSzfBo2+LiPxljwaTsPaFHvJ7KgFcuxJueJPEk5knMmt5qbq0cbilj49GOtK3Yg5X7TkPPsqgkuK9hDFFQU1js0anmpLrPi5JNA4NpSSxkAucyqrMEJ7TugVXlW/tfhVMBCqgBVmVVAyAEUgAFVBUnixWXBHB9OXAWu4n5qdbHf7e/wBw/wCeKtBrv+0cV9636Vv9jv8Ab3+4f88VaDXf9o4r71v0o/IoxfzV/wDYPotJSu8XtDxH41Odomovwc/CIF+Jb5RR/s2PMfUJ9DwytUQCUylq44pWRP0zXt6KG4HSDxFijW30aNhyKuCCCOfb4gVi0pXFpDGglwGpUz2Vwb+MlT6WGlX+IoKh8kJVircCpKkd6mx94qa7H/2g33L/AJo6+u1DVFoZ2xMYvFKbvYew5zv9Vs79t+687dm6SNqmxYi+JxtmAt5hQjC4kxyI68GRgy+KkEfhV96A11w2KiDCREa3XjdgGU8xxzHeK8/0Nca8tV+I4ZHXAEmxHEK1do+n8H8EeCAxtK7LfowtgFYMSzLw5ZZ8aqmuazNE6HlxMgjhQux7MgO1jko7zXCcxVtJSx0EJBdpuSVZ+xWIjD4huRkUD91Bf8RVj1pdUtXlwWGSEG5F2dvpO2Z8OAA7gK3Va2CwsvntfM2epfI3YlKUpUliSlKUISq12yYLq4eUci8ZP2gGX8rVZVRnaJo3ptHzAC5QCVf+Wbn+Xeq+nfkkBVUzczCFR8E5R1dc1IYeKkEe8V6PwOKEsaSL7LqGHgwBH415tq59lmlulwIjJ60DFCOe6esnlYkfu0xxBl2h3JY6R1iWqYmvM2kflpfvH/O1emTXmbSPy0v3j/nakE3Be96M9+TyH+V88KfjE+0v5hW/161mOMxRIPxUd0iHIgHi37x4+FqjdKoXrHQMdKJTuAQPVdo0LEAAkkgADMk8AB33q/NRdVxgsMFPyr9eU/WtwUdyjh6nnVH6D0p8GxEcwVX6Nt7dbI8vI9h5G1egtA6eixcIlha4PAj5ytzVhyNXRWuvNdJHzBrWAdjifHkontm/sUX34/u5Kpurj2zf2KL78f3clU5UZO8t3R//AGY8yp1sd/t7/cP+eKtBrv8AtLFfet+lb/Y7/b3+4f8APFWg12/aOK+9b9K4e4uxfzV/9g+i08XtDxH416YeAPHusAystmByIIsQa82YDDNJLGii7M6qB3kgV6YQcBU4uKV9JndqO2+v0VFa+alHAy7yAmBz1Gz3T9Bj+B5jvFRWvS2k9GxzxNFKu8jixH6jsIPG9V3PsWUv1MSQnYyXYDxDAH0rjozfRXYdj0fV5ak6jjz/AFWo2Owk452twWFrn7Tpb8D6VccsQZSrAEEWIIuCDmCDWj1e1fw+joiiHixu7uRvsRllyHICsqfWGMezdvDgPU1W+qgp2/EeAkGIzmsqTJGDbYeijOmNkWGlYtCzQE/NFmTyU8QO4GtGdir3/tKW7ejN/TeqZzaxOfZCr7zWDPjZG9pm8MvcKTT45St7jS75Ba4auvYMvWaeNitZo7Y7h1Pxs0kts1WyL52uffUr/wBGHCwhMDh4va6ysxjBFvaLBWLNlnXx1bi6ztysB5nj+nvreSTKtrkC5sLkC5OQF8zwyptQT/iYRLltdL6uqme+0r8wHA7ewUN0ZrtiZsPLiPg0Qih6UN8c29vRJvWC9HxBNhe9cYLaNv4GTEdFaVXVFh3id4ybpjs1r2IJOXzTWfovU8w4HEYYyBjMZTv7pAXpVAyvxtatZg9mpR4W6e6xxhXXd4O6LKsb58LCTLjlWrtrRejJdcW1031A4eqkuq2mzi8LHOV3C9+qDcCzFc7DsrbitPqroQ4TCRwFg5QEbwFr3YnK57a3FWtvbVLJsnWOybXNvJKUpXVUlfOaIMpVhcMCCO0EWI9K+lcGhC866c0WcNiZYW+YxA71zQ+akGt1s6098GxqhjaOb4t+wE+w38XDwY1I9rmgOKYpRw4Ry+/o2/Ff4arSvQRkTw2KUvBik0XpcnhXmXHNeWQ9rufVjV4agaz/AAvDBXa80QCyXzYfNfzGfeDVHYz5R/tN+Y15qpYWOylfQei7g4yEch9V1gS7KDzYD1IFbjWvVSTBTbr8Ua5ik5MByPYw5j9K1OE+UT7a/mFei9NaEixcBilW6kcD85TyZTyIqlrc103xPEXUU0fFpvcey83VuNWNZ5cFMJIzdTYSR36rr2dx7DyrjWbVqXBTGOTiDxRxk63tcdh7Ry9CdRUdQU1+FVQ8C1wVrbTdLJidF4eaM3V5QRfMHclBB7wbjyqqrVaSakYibQ+FgXdV+lMrByRuqwe1+F79YcO+s7Qmx+COzYhzM30R1I/d1j6iplrnG687R4jS0MLoy69nGwHK/stTsa0Q/SS4giybvRoe0lgXt4WX1r5aY2b4rFY/ESALHG0hKu5zB5hVufW1WYMTDAgRd1VUWVFGQHIAZVg4jWP6C+bf0FZZ66lpxaR+vIapR/qNS6ofURCxcLa8Atfqns6gwTCQkyzDJ2FgtxY7ijLxNzUkn0nGntML9g4n3VGZ9IyP7THwHAe6sakc3SIDSBnqVnkhknfnmdcre4jWT6C+Z/oK10+l5W+dYdg4f51h0pHPitVP3nm3IaK1lPG3YLkmuKV2jjLEAC5PAClwzPNtyVdoFstA4Tek3iOC/icv1rrpyYNLZfmjdPeb5fpWfPKMNCFHtn8ebeH+VY+g9Hbx6Rsvm957a9SaY9Wygj7x7TzyWDP2jMdtgtrozCdHGF55t4mqs2q6w9LiFgQ9WDi1v96f/EcPEmrB1x1kXBYZn4dI3ViXtcjPwGZ/zqhpJCxLMSSSSScySbknvvX0LDKRrGiw0boEirJidOJ3Uv1d2mYjD2Wb4+McOsfjAO5+fg1/EVZ+gtasPix8S4Lc4z1XHipzHeLivP8AUz2W6CM2L6YjqQda/a7AhR6XPkO2tdVTR5S/ZUwTPzBu6uW1c0pSZMUpSlCEpSlCFiaV0ck8LxSC6upU9vHIjvBsR4V590vot8NO8MntIbX5EZhh3EWPnXo2oRtK1R+ExdPELzRDiBm6DiR3sOJHmOdbaOfq3ZTsVmqIs4uNwoDs6xDLpKAKSA28rd69GzWPmqnyqL4z5R/tN+Y1JNn/AO0sN9pv7qSuZdSzGzPjZkwqlmKoevOwJJ4RLl5nnUMTYXStDRfReh6MVkNK2V0zrDRR/ROGaSeJFF2aRAB4sP8A9r0sKiepGrOCjjWfDfGFh8qxu47Vtkh5EAVLRWFjCzddxfEWVsjTGNB81h6S0RDiE3Jo1kXsYXse0HMHvFabCalYDDN0ghQMDdWclrHluhibGpI2VRDHwurkSXJ5E8bjupbidaaNge1l78eXmsVMZHXYHkDlfdbbE6xKOCLfvPAf1NavE6UkfNiB2DgP86xKV4mpxWpqNHOsOQ0W9lOxmwSlKUtur0pSlcQlKV2RL/1OVdAubBcXAF8q28Crhl3n4yEcF7B31i4RrG0S7z/TtwH2Ry8TWzwWg+O9Kd5s7ZjzPOvQ4bRvvmiF3c+DfuVjmkGztuXErFwWj2mfpJPZPv7AOxa3eKxKQxs7kIiC5JyAFd5ZlRSzEKqi5J4AAZknkKpnXzXc4x+jiuIEPDkZCMmI7OweeeXt8MwwR6DUnvOPFKamp0ufQLWa3azNjcQZDcIvViT6K9p+scz6cq0lKV61jQwZQkjnFxuV3ghZ2VVBZmIVQMySbADzq/NUtXxg8KkXAt7UjDm7Z+Q4AdwFQ3Zbqjli5R9wp7MjJ58QPM8xVlgUorZ85yDYJjTRZRmO5XNKUpetaUpShCUpShCVwRXNKEKrNftUnw0hxuELKLkyBOBQsCC62yU3N+wnv4V27kkkkknMniT4k516VeMEEHiDwI5WqpNetnhhLT4VS0WbxgXMfevan4eGTWkqR3H78CsFRAe832UZ1c1mmwUm/EeB9uM+ww7+w9hHH8KuPVnXKDGr1DuyAdaJj1h3j6S9487VQ1do5CpBUkEG4INiCOYIyNap6VkuuxVEU7o9OC9LV858OrizAEVU+r+1eaKy4lemUcN8WEoHfyfzse+rE0PrfhcUB0Uq7x+Y3Vf+Fs/K9Jp6VzQQ8XHuExjma7Y6r54nVznG1u4/1rXTaJlXNCe8cfwqWVzXm6jAaWU3bdp8FvZVvbvqoQyEZgjyrrepwVrr0C/RHoKWu6Nf0yfL9VeK3m1Qm9d0hY5KT4A1MxCo5D0rtaut6ND80nsP1XDW8gotBoSVuW74n9K2WH1cUcXJbuyH9a3FfHE4tI1LSMqKM2YhR6mmtPgdLEb2zHx+yofVPdxsu0UCqLKAB3VjaV0vFhozJM4RR25k9ijNj3CoZrDtXijuuFXpW/3huIx4c39w76rTS2mJcTIZJnLtyvkB2KMlHhXpqegJGosEtlqQ3bUrd6469SY07i3jgBuE5tbJnt+GQ786i9KU6ZG2MZWpa55cblKl2oWpRxknSSgiBDx/4jD5g7u0+WeXXUrUR8YwkkukA+dkX7k7u1vTjlc+FwqxoqIoVVFlUCwAHIVhq6rL2Gb/AOFqggzdp2y+iIAAALAcABlYcq7UpSdMUpSlCEpSlCEpSlCEpSlCErgiuaUIVfa4bMVl3pcJZJDxaLJG7d36De7wqrcXg3icpIjI4zVhYivSVavTmrUGLXdnQNb2WHB1+yw4jwy7q3wVjmaO1CyS0wdq3dee6VONYNlc8V2w56dOzgsg8sm8vSoXPh2RirqyMM1YEMPEHjTaOVkg7JWB0bmbrb6M10xkFhHO5UfNfrr6Ne3kRUkwe2GcfKwxP9ksh9+8KgFKi6njfu1SbM9uxVrQbYoT7cEq+BRh7yKzF2uYP6M/8C/+dU7SqDQxeKs/FSK4X2u4Tkk5/cUfi9a/FbZEHyeHc/bdVH8oaqupXRQxBBqnlTPH7V8W4IQRxDtVd5vVyR7qiuP0nLO29NI8jdrEm3gMh5VjUrQyFjO6FS6RztylK5VSSAASTkBxJ8BzqW6B2Z4qcgyDoI/pOOufCPP1tXXyNjF3Fcaxz9gonHGWIVQWJNgALknsAHEmrG1Q2XE2lxosM1gvxP3hGX2R59lTTV3U3D4MXjS72sZW4ue23JR3C1bylU9aXdlmgW+KmDdXLrHGFAAAAAsAOAAGQA5V2FcilLlsSlKUISlKUISlKUISlKUISlKUISlKUISlKUIXBrC0loWHELuzRJIOW8OI8DmPKs6ldBI1C4RdQPSeyPDPxheSE9ntp6N1v5qjON2SYpfk3ilHiUb0YW99XFStLKuVvH3VLqeM8FQ+I2f45M8Ox+yyN+DVhvqpjBnhZ/8ApsfwFehLUtV4xCTkFV+EbzXntdVMYcsLP/02H4isuDUHHPlhnH2iq/mar5tSg4hJyCPwjeaprB7J8Y/tmKMd7bx9EBHvqR6N2PwrYzzPJ9VQEX14n3irCpVLqyV3G3krG08Y4LV6K1aw+G+RhRD9K1382Nz762dc0rKSSblXgAbJSlK4upSlKEJSlKEJSlKEJSlKEJSlKEJSlKEJSlKEJSlKEJSlKEJSlKEJSlKEJSlKEJSlKEJSlKEJSlKEJSlKEJSlKEJSlKEJSlKEL//Z"/>
          <p:cNvSpPr>
            <a:spLocks noChangeAspect="1" noChangeArrowheads="1"/>
          </p:cNvSpPr>
          <p:nvPr/>
        </p:nvSpPr>
        <p:spPr bwMode="auto">
          <a:xfrm>
            <a:off x="422275" y="-7366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4" descr="data:image/jpg;base64,/9j/4AAQSkZJRgABAQAAAQABAAD/2wCEAAkGBhASEA8QEBQPDxAQEBAQDw8PDw8PDw8PFBAVFBQQFBQXHCYeFxkjGRQUHy8gIycpLCwsFR4xNTAqNSYrLCkBCQoKDgwOGg8PGiweHCItLDQpLCksLS8sLCwqLiwvLCwsLCkpLCwvKSwsKTIsLCksLC0pLCkpKSkpKS8sKTAsKf/AABEIAMIBBAMBIgACEQEDEQH/xAAcAAADAAMBAQEAAAAAAAAAAAAAAQcEBQYDAgj/xABEEAABAwICBgYHBQUHBQAAAAABAAIDBBEGIQUSMUFRcQcTImGBkSMyUnKhscGCkqLC0RQzQnOyFSRTYmOT8BZDs9Lh/8QAGwEAAgIDAQAAAAAAAAAAAAAAAAYBBQMEBwL/xAA2EQACAQIDBQQJBAIDAAAAAAAAAQIDBAUREhMhMVFxQWGxwQYiIzIzgZHR8GKh4fEUUhVCcv/aAAwDAQACEQMRAD8A5JK6aSXjtIITQggEIQgAKEkIJGszRuiJ6h2pDG6QjbqizW+845DxWThrD76uYRt7LBZ0slsmM+pOwBWOg0fDTxCOJoZGweJO9zjvJ4qoxDEo2vqRWcvApMSxVWnqQWc/Dr9ibxdF9YRcvp2H2S95PmG2Wp0zg6spml8kevGNskR6xoHF29o7yFV/7ei1rC577LPila8XGYVPHGbqEs6kU10yKRY1eU3nNJrofnwSBfQK7XpDwIIw6spG2YLunhaMmjfKwbhxG7aN64KGa6aLa4hc01Up8PAZbO/hdRzjuZkoSBTWcsAQhJBI0JJhBALdaPwbWzAOZC4NOYdIWxg941sz5Ls8E4IETW1FS0OmOccbhcQjcSN7/lzXW1ekI4/XcAeG9L13jOmezoLU+f2Fm8xxxns7dKWXa/L7kkq8CV8YuYS8DP0T2yHyBv8ABaF4IJa67SMi1wIIPAg7FcKbEED3aoOe6612LcHQ1sZI1Y6gD0cwG07mvt6zfluXihjMlNRuY5Z9q+xioY7UjLTcR3c1+Mjya8Z4pIZXwygskjcWvadx+o33716NcmTvQz06sakdURoQhBlGkmkgAQhNABdCEIASLIQUANJNCAFdCaEAJfTGEkAXJJAAG0k7Avldh0b6D62oM7hdlPYtvsMp9XyFz5LBcV40KUqkuw1rq4jb0pVZdn4ju8J6BFJTtjNusd25jxeR6vIDLw71qcZYkEYMTDn/ABWXRaZrxDC9+8CzeahmKtMOJOfacUrYbbSva7q1N+8QabdSUq9Te2/3N5Q4rYJAC4bd5AVJ0HWte1rmm4I3bCvzxBTXzOZXZ4DxI6knbHIT+zyENcDsicdkg4Dj3Z7ldYjhcZ026XFdnMsJWdWdJyyLa7McQVFsf4U/Y5xLELU0xJYBsik2mLlvHdcblaIzcLXac0Qyqglp5Nj2kB29jxm147wbFLOG3jtK2b918fv1RWWlxK3qalw7SFQyXXqFjS074ZZIZBqyRvLHDvB2juO3xWQ1yfXzXA6FQrKrBSR9ISshQbA7Lt+jrDAkd+1yi8cZtC07HyDa/k3d38lyuhtFPqJ44WbXmxd7LBm555BW+ipGQxMiYNVkbQ1o4Abz371RYxeujT2UPel+y/kXsbvtjT2MH60uPcv5+546X0qynidI7bsaOJUl01iVz3uc53xWfjzEfWSuDT6OO4b38SpxNO6VxOeruH1XrCcNShrnxYu29Fr1VxfE7fQOldaVtjvVc0bKSwA8F+d6Bz4ntkZtaQbbndxV7w3pBk8EUzNjmg23tIyLT3g3C1MdttCjOPAyXtvOlBajlulTDHWRisiHpIRaYAZvh9rm35E8AppTyr9CVYBBBFw4EEHYQciCoLiHRRpKuWH+C+vEeMbs2+WY+ytrA7p1KboS4x4dP4N/Brtx9nISLL4iddfavBvQ0k0kEghCaAEmkmgASTSQA0k0IAEIQgAVpwfoj9npImEWe4dZJx13528BYeClmFNF/tFZBGRdutrye4ztEeNgPFW0mwvwSxj1fdGiur8hT9Ibj3aC6vwXmcV0gaQ9WIHIDWdzUY0lLrzO4DILvMZaS1nyv7zbkp/TC5J4m6usIobKjmaFvSznCnyNhSw5LKMYXzC3JehW83vHanBRikV3o+0x19I1rjeSA9U/iQB2Hfdy+yuklG9Sno40n1dYIyezUNLPttu5h+Dh9pVkjJIeK0NhcvLg96+f8iFitv8A49y0uD3r5/ySzpZ0BYx10Y22iqLcf+3If6furh6eS6u+mNGtnhmgf6srHMJ4E7HeBsfBQLqnRSPifk+N7mOHBzTY/JMuDXO2obN8Y+HZ9OH0LfBrnL2bM5C+WlZ2h9GunnihbtkeGk+y3a53g0E+CtJSUU5PghonNQi5S4IoXRnoPUhdUvHbm7Md90QO3xcPIBbfGel+opnWNnydlvLeVu6eBrGNY0Waxoa0Dc0CwClvSPpjXmc0HsxjVHPeUl0M7+91y4cfl2I53Os7m4lWl1+yOC05W6x1eJzXjRwrDvrPJ71t6VmSfWlCCii+wmjretnsIlQOiuvI6+nJyBErBz7Lvjq+a4Jb7BVb1VdATkHkxO+2LD8WqqvEKW1t5x7s/pvLjEqCq201lvSzXyK/VM7J7swpl0m6N1omTgdqE2ceMbjY+RsfEqqWyXJYjow6OSN2whzTyIShhlfZVlLl4dok2c9MiPUsiy1ro2Fj3MdtY4tPMGyz2uyT9Jbx8tam0ppjCYQkvJtgUwkmgAumkhAAhBQgAQChJAAmhJAFG6K9GWbPUkbSIWHuHaf8S3yXZaZqNSCV3+UgczksXCdB1NHTxnJ3Vh7vef2z87eCxMa1GrAG+075JDrz/wAm9b7M/wBkc7uqv+TeSl2Z7ui/okOK6jI960dAzYszEk93gd68qJqfqMdFFIt8NhrrORntGSaAheRsPejqTFJHK3bG9rxzaQfor3BKHNa5ubXNDge4i4X5+VlwNXdbQwEm5YDE7mw2Hw1Ut4/Szpwqcnl9f6Fj0ho5whV5PL6/0beoCj3ShorqqxlQ0WbUt7XDrWWa7zGqfNWWduS4vpH0V11BKQO3TkTt5NyePulx8FW4PcbK4jnwe5/P+SgsquzqKRLYHXConRbom7pqpw9X0MfM2c8+WqPEqZ0kivmFdF/s9JBERZ2pryfzH9p3le3gr7G6+yoaFxlu+Xb+d4y4vd6bRRXGW75dv53mZpSrEUMkh/haSOe5QXEdYSXE7SSTzVax/XasLYx/GbnkFEdNS3dbvWv6P0N2t9vkLFKOVPqY1FGtzEMlr6Ji2bRkmWo82PGH0tFJDC+opS1zXDItIcOYNwvlCxFg1mX2iqRJFHINkjGvHJzQfqtXp+HIniPkvPAtXr0FPxYHRn7DiB8LLY6YivGTwXO3HY3DjybRzXTsbhw5NohOKabUqdYZCQXPvDI/Cy8YHZLeY5pctbexwPgcj/zuXO0j8l0C3nroRY24XV/6sywhCayF8IoTQUACEkIALppIQAJpJoAAs7QlB11TBFufK0O9293fhBWCuv6MqHXq3SHZDESPeedUfDWWtd1dlRlPkv6NS9rbGhOfJP69n7lUAXFY8qu0G+y1dsprjSou+Q80l4ZDVXTOf2i9dvkS7SkmtKeZWXSNyWukN5CtrTNyXQ57opDRg8N2oyLJJoWEYwVG6Kq27KiEn1XMlaO5w1XfFrfNTldR0b1epXNbuljkZ4gB4/pVdidLaWs1yWf03lZitLaWk1y3/TeVt4yWtqYQ5rmOza9rmOH+VwsfgVs1hVIsSkWm8mINJ7yI4V0I52kmUjhfq53CTvZESXeYb8Ve1xug9Ahul62ptkYIC3hry3DyP9k/eXYPdYEnYASVbYxdf5FSGX+q+r3s2byu6riuS8Sa9IddrTFo2MAb47SpZWuvIu0xTWa8kruLnH4riBnIT3pswuls6SXJG1ShnUjDkbGkZks1eFO1e62pb2PNKOmCQIQiygyFN6K6m9PNH7EwcO4PYPq0rs6ll2uHEFTboqqbTzx+3E13ix9vzqmpExaGi7l35P8AY5/i8NneT+T/AG+5KcW0tw8cQQp7SOtkd2Sq2L6axeO8qVzt1ZnjvuPHNNmFT10cixsKmmou82DSvpecJyXot8b0ACSaSCQsmkmgBIQmgAQhJAAqX0VUtoaiX25WsHJjb/N6mqseAqXUoIOL9aQ/acSPhZUuN1NNtlza+/kUOPVNNrp/2a+/kb2d9muPAFSnGEmT/FU/Sclo3d+SkmMpey5U2DQzqZivarKEmcJCLvPNbeAZLU0gz8StxFsTzV4jbhMMqSPtNCFhLkFsMO1XV1dM/c2aO/IusfgStfdF7G43ZjmvE464uL7THUgpxcX2o/Qixqtu9fVFPrxxv9tjH/eaD9V9VDclzVLTLI5hHOMsmfFIMjzWLiGq6umldvLdUcysqk2Hmudx/VasLGe04nwC2LeG0rxj3mSEc6pKtNTZOXO0gub9622m5cj4rW0LV0igtNMurGOqvmbWIZL0svlgTXgdEtw0kIQSdN0dz6tfEPbZKz8Gt+VV9Q/Cs+pW0jv9ZgP2jq/mVwCT8ehlXjLmvNiV6QQyuIy5rwbORxjT5k8Qo7puPVmB4gjyP/1XHFcV2A9xCjOKYrOB4O+assCqZrI1rWeWlnhTuyWQsKkdksyyv5cR5oyzgmNCSagyiTSsmgBJpBNBAXQkhBI+Svejabq4Yo/8ONjPutA+iiOg6brKmmj3PmjB5a4J+F1dwlfH6nuQ6sUvSKpvpw6s1mnpLR+aj2MpsuZVXxLJ2bdyj2MpFOBw9ZMqKayoHP0AW3j2LWUDdi2jdibKnEdMPjlSR9JJoWIsASKaRQBbcHz69DSu/wBFrfu9n6LbPGRXNdHM2tQRj2Hyt/GXfmXTrnN3HRcTXe/E5ldx0XE1yk/E8KYZFcL0h1V5Gs9lvxK7yH+LmpVi6q155D3kLewuGq41cj3br13I4TTUm5fNC1eWlH3fbvWTRNT8t1NIvsIjnNszgE0gmsI1ghCSCT2pJtSSN/svY7ycD9Ffmlfnwq9aKm14IH+1FG7zYClj0gjupy6+QqekUPhy6+RjafivFyKjmL6fJ3dn5K26SZeJ47rqSYsp/WHG4WHBKmUsu8pLd+p0Zx1E5bALU0LltWFONRbx5spaqaPpJNJYzdCyEJoASaEWQQCSEIJOj6PqfX0hDwYJHnwYQPi4KxKY9FdPeonf7EIb4veP/RU5JWOT1XOXJL7+YiY7PVdZckvv5nNYoftCjuL39oD/AJtVZxPJmVIMVvvKArjA470YUvZxXQxaELZBYFENizwmCfEdrRZU0F00kLwbYJoSQBUeiya9LK32ZyfvRs/QrtFP+ieXs1beBid5h4+gVASDikdN3P8AOxHO8Vjpu6i7/FIxqiTVbK7g2/wUd01Ld7z3lVjEEurBKeLbfFSDSZ9ZWODQ4yPFuvUbOQqjeVbKkGS1b/3hW2phknSfupDHgsfVzMlJNCwDGCEIQSAVtwhLrUNIf9Fg+72fookrHgCS+j6fu6xvlK5UGPL2EX+ryYuekMc6EX+ryZvaht2OH+U/JTDFUO1VJwyU9xRBkVSYXPTUFm1e5ok8YtI4cHH5raRHJa+sbqzv77H4LOgOSfpb0mOWFyzp5HomkmsZbhdCSEANF0gmgAQkmgCj9E8Po6p/F8bPutJ/Mu9K5HoyhtRF3tzyO8g1v5SusecjySBictV3N9/huOc4nLXd1H35fTccXiR+bvFSDET7zqs4gd63ipHpk3qHJqwVZL5Gzl7i70e9GFmLFpBkFlq3lxHagsqaEEITXkzglZNCAO46KpPT1LeMTT919vzKmKVdGElqx49qB48nsKqqSMaWV0+9IQscWV23zSNDjKS1Pbi4BSnSewqoY4PoWe/9FMNKDJ3JWODr2a6mvR+Ejj2/vDzW4p9i08HrnmtzAMk21RnwZezzPZAQhYC9BCEIAFWejOS9CB7M0o+TvqpMqf0WSf3WZvCcnzjZ+ipsbjna9Gikx2OdpnyaO1XGYlhydzK7NcziGL1+ZSrZSyqCfav1mRTTkerOO8fIr1pivXFUVpGHvcPqselOS6JB6qUWNmEy4oyrITQoGASE0IAEFCEEAiySAgksuA4dXR9N3h7j9qRxW8qD2Xclg4ah1aOkbwgi8ywH6rMrD2Hclzi4lrryfOT8TmVeWu4lLnJ+Jwmnz6ykukjed3NVbEBycpLVOvO/n9U7YOvVb7izj8SC7/I2NMMllFY9MMl7qyfEdaXuIE0k1BlBJCAgDpujqS1fGPaZKPwE/RV9RrAjraQpubx5xPVlCTceWVwn+leLEjH1lcp/pXizmscn0Ufvn5KY6W9V3IqmY7/dRe+f6VMtLDsu5FbuEfDXXzNKl8JHI03rHmtzBsWkotp5n5reQbE2VuI04R8FHohCFgLoEWSsmgkAqP0UP9HVDhJGfNpH0U4sqB0TuzrB/JP/AJAqvF1naT+XiioxpZ2c/l4ooi0enI/W5D5LeLV6YZv7klUHlNCPbvKZGcaw2seDx8bhaejK6jHEHo3nhY+RXKURXRLSWq3Q04W8ptGwTSCayjMJCE0ACRKaEACR+iabBcgcSB5lBDL5Qx6sUTfZjY3yaAvnSB7BWQBuWLpL1CuZp5zz7zl0HnNPvOB0+7Jyk7zeV/P6lVPEJ7LvFSmM+kf7yf8ACV7ORcQ+NA3FPsWQvCn2L3ut58R3p+6gCSE1B7EmgIQBu8FG2kKX3yPONytKieDz/f6T+aP6SrYk/H/jR6ebEv0h+PH/AM+bOYx1+7h9939KmulW9l/Iqj45laWRAEEhxJAIJHZU70mOw/kVt4Tupx6+ZX0vhI4mg2n3nfNbyFaWhbmeZ+a3UOxNlbiNWEL2K6HogIQsBcgkU0IJEu76KHelqhxjjPk536rhF23RU7+8zjjAD5SN/VV2KLO0n080VmLLOzqdF4op6wdKt7F1nLF0k28ZSHT95CBSeU0S3GMV4n8j8iuF0cLqjYli9G9T7RrAG966Bh0s6LXeNWGLOsZiEXQt0aBoQhACQhFkANetG28sQ4yMH4wvK6RPD4KGs1keZLNNH6Clma0XcQ0cXEBanSOm6cjVEjSe65HmozPiGrO2Vzu94a8+ZC8f+o6v22/7bP0S1TwCS3ua/PkJP/EVKct+/odliGUFryDcZqXUwu9/vLdy6dqnAtLm2OR9Gz9Fg09LY8zcpis6Lt4OMjco2VR1oyfBGdAMl6L5YF9LKNUVksgQhCg9AmhCAPSmrHxSMljNnxuD2ki4uO7es+vx/XP2ubyGs0eQK1ll5mJY5UaU2pTim0adxaU67zkt/M9Timp4R+Tv1XlNp+d4Ic2Ig5Hsn9V89SE+oC9qnSXCKNP/AIuBhU9PbdblsWwYEhGvoL3KWZY0aMaUdMRoQheTMCSZSCCRhdd0ZSWrXDjA8fiYuRTbO9hDo3OY4bHNNjbeFguaO2pSp8M0at3R21GVNdqLxU6Whj9d7B3XufILUVuK4SC1oe7vsAPio2/TVVukP3WH6L5/t6r/AMT8Ef6Kkp4Bp3uSf50FJYTKD37zu9MVDXxvtcEg2BU7oGW1vePzWS7T1WQQXgg5eoz9F4UlwM+N1dWtu6EHFviW2H28qdXVLkZSYSCFsDCCE7IQQJCEIAaW5CEEnm5fNkIUniQgF9tQhSwieoSCaF5PYihCEACEIQQCAhCAGUghCAHwQUIQAkIQgACZQhACQUIQB5uC+CEIXo8AAvRoQhQTE+0whCg9iQhCAP/Z"/>
          <p:cNvSpPr>
            <a:spLocks noChangeAspect="1" noChangeArrowheads="1"/>
          </p:cNvSpPr>
          <p:nvPr/>
        </p:nvSpPr>
        <p:spPr bwMode="auto">
          <a:xfrm>
            <a:off x="117475" y="-896938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8" descr="data:image/jpg;base64,/9j/4AAQSkZJRgABAQAAAQABAAD/2wBDAAkGBwgHBgkIBwgKCgkLDRYPDQwMDRsUFRAWIB0iIiAdHx8kKDQsJCYxJx8fLT0tMTU3Ojo6Iys/RD84QzQ5Ojf/2wBDAQoKCg0MDRoPDxo3JR8lNzc3Nzc3Nzc3Nzc3Nzc3Nzc3Nzc3Nzc3Nzc3Nzc3Nzc3Nzc3Nzc3Nzc3Nzc3Nzc3Nzf/wAARCAB6ANQDASIAAhEBAxEB/8QAGwABAAMBAQEBAAAAAAAAAAAAAAEEBgUDAgf/xABGEAABBAIABAIEBwwIBwAAAAABAAIDBAURBhIhMRNBFVFhcQciNFOBkbEUFiM1VXJ0kpOhwdEkMjNSVGSi4SVCQ3ODlNL/xAAbAQEAAgMBAQAAAAAAAAAAAAAAAQYEBQcDAv/EAC4RAQABAwIEAwYHAAAAAAAAAAABAgMRBDEFIUFRElJxFRYiodHiI2FygZGSsv/aAAwDAQACEQMRAD8A/cURQglQiICIiAiIgIiIObZzVCtM+GaUtezuOQleQ4ixg/67v1CuLlZHQ5DJyRkBw8MA6B1vXrXN9IWvnf8AQ3+SKtqeN3bNyaZxvPTO0480NZ98eM+ef+zKffHjfnX/ALMrJ+kbfz3+lv8AJSMjb+eP6rf5Jlj+8VzvH9fuav75Mb86/wDZlQOI8a46Ej971/ZlZb0lc+fP6rf5L1E8tiiTM/mIsxgbA6bDky9LfHb1ycU4zjy/dLdhSvkdgvpFtgREQEREBSoRBKKEQSiIgKFKhAREQEREBERAREQY3NfK8p74v4KniJIBZjisVo5mSvDdu3tpPT6lbzPyvK/nR/wXOx34wq/95n2ooWqrmnXUzHef9S1WQo46lSksfcETuQb0RrfVcRuTx3MObEQgefK7Z+xaHiL8TWPcPtCw3/N9KM7jV+rS36abUREY8sd5/J3c7HTNGpYoxMY2Vx6tbrfTzVCsP+Hv/SYvscq7p5H12QOd+CY4uaNetWKvyF4/zMX2OUdWsqv06jUzXTGPh+eObejsF9KB2ClS6FGwiIgIiICIiAiIgIiIJUKVCAiIgIiICIiAiIgxmY63Mr184v4KlQgmbapzGM+G6ZunDqP637ldzHyvLfnRfwVDHSzMtRxwzyxCR4aSx2u59SKFqZojWR4u87d/FLZ5ZsUlCRk8ojjOuZxOumwTpUWua2DxmRMqVI26a4xczyPXryHv6ryy2NZWx81l80007ACySR++U8w7DsFnbF+5ZZ4c9h72f3d6B+pM4bniPEI0938SjnMcses7z0/Z95CatLITXjIPMfj71zj1610K+6o/oD/0mL7HKn4bzGZeU8gPKXeW/UrlX8Xv/SYvsKjqrlmuq5fmuqMZiemOjejspUDspUujwIiICIiAiIgIiIJREQFClQgIiICIiAiIgIiIMZmPlmW/Oi/gqGKjfLkK4jYXESNJ0OwB2r+Y6W8rr+9F/Bc2tds1Q4VpiwE7Oh/sigayqinWRVc2iZ2/VLZ56N8uJnZG0ve4DQA2e4WQbjLzzoVJtn1t19q+vS+R/wAXJ9Y/knpfIf4uX9yPfX67Ra27FyuKoxGOWHSyNA0MBHFJoyOnDn68iQVzqvyB36TF9hXjPetWGck9h8jd704+a9avyB4/zMX2ORj1X7V7URNmJimKcc/Rvh2UqB2Uo6BAiIgIiICIiAiIglFCIJUKVCAiIgIiICIiAiIgy+QoXn37ckdNs0U5brcgb217VW9E2/ySz/2P91sCnuUtTc4PZrqmqZnn6evWGRGJt6/E8f7f/dPRNv8AJMQ/85/mtd1T6FD49iafvP8AFP0ZH0Rb/JUP0zH/AOlPovIcgjbSiib4jXuLZdnp7z7VrkRMcFsRtM/L6IB6KVGlI7I3AiIgIiICIiAiIglERBD3BjS5x0ANkrkt4nwT+cszFFwjdySFthp5HdtHr0PsK6sjuVhdonQ7DuV+W8M4fN42zn7NzFZKRlrIzWYaYdAYrTHsc0B+3bHcHqdewoP1F72sjdI86a0EknyAVCpncTdgsT08jVnirb8d8crXCLQ2eY76dAe6vBzhCHObt4bstZ12fUF+W1OEcnDkpbMNGWLG5CiRlKhLOaWaN22aAdo83N12eoDwe42Q/ScblKOVg8fG2orUO9CWJ3M0+49ivC5n8VSuNpWrsUVp42yB2+d41slo1t3T1b0uJ8FuPv4fguhjMrUkrW63iB7Hua7u9zhotJGtELn8WYvKXePMBkqlK6aePisNmsV3RBwMkZDeQOPXr0PREtpjsjSylYWcdahtQEkCSF4c3Y7jY8/YoymTpYmm+5krMdaswgOlkOgCSAP3kLPfBtiMjhsNar5KvFCX3ZZYtODpnscejpnDo6Q+ZHqC8uNcLa4nMmKkgczHtge4yuja8SSkabyjnBBaCSCemz7AUGwBDh0VHIZmjjpPDtTESeGZCxkbnlrB0LiGg6b7T0XL4A9NRcN1KfEVUwXqsYic7xGvErW9GuBBPlre/NczizAzZDOuuwQ5WtOysxkN7FWmxvceZxMcjXOALR0IOvMoNjXsRWYI54Hh8UrQ9jx2c0jYP1KjPnsZXnMMtghzZmwOcI3Oa2R2tMLgOUOOx0J31HrTh6G/WwNGDKvjfejga2cxABpeB10AAB9HRYvI8MZN+Tt3sOy9jb8t7xPwdlj6VhvOPwkkZJ6lo6gDe9H3B+hzTMghdK8PLWjZDGFx+gAEn6Fx6fFuEu4836lwzVhOK5fHBIfwhIAbrl3vZA7eY9a7QA5Vg8Rw7bp/CJksl6MkjxVkB8epWcgs606Ys5uhLS4b1v4x6dUG9aQ4AjfX1heF69WoVzPblEcYcG7IJ24nQAA6kkkAAdSSvcLicX430rhnU3UWXWPlYZIXSmM8ocCXNdsacO49oQX8flauQknirmQS1y0SxyxPjczmGxsOA7heF3iHF0crXxdqw5l2yCYIRC9xk11OiBo68/UuRwbhshibF4S2L7se8RitDkJ2zTRkc3N8cb+J1GgSexPTa8eLMFes8W8PZ+hAyyzGGZs8Ae1sjmvboFvN0OuvQkINNWyNazasVYTIZa51KHROaAfLqRo9OvRVbnEWMp5Wvi7E0jbtnZgiEDz4oA2eUgaOvPr0TEV7DLN+5aj8E25WubEXBzmNaxrepHTZIJ6b8uvq4OfwuUucfYDM16rX0sdHOyUmVoLvEboFo9nn2QajIZKtj2wmy6Tc0gijbHE6Rz3aJ0A0E9gTvt0XPx3FmGycrI6NmWXmndXDxXkDRK0FxYXFugQATorrSsHKJPDEj49uY3pvevInsfL6VkPg5wOQwtPIwZarGx0+RluRObI14AfrQ6diNFB3s/xFjOHooZcrLJFHNIImObC54Lz2b8UHqeuvcvfHZerkJpoYWzxywhpkZPA+MgO3o/GA2PinqPUs18JnD2R4kx1CnjYoyYL0dqR8kvhjlYHAtBHXZ5unu7rsYGrbpzSwmqYKQDnsdLY8aV8j5HOds+obGtknr7EFu7mqdS0arvFlsCLxnRQROkcyPeuYgdhsHXmdHQOlbqWoblWG1XdzQzRtkjdrW2kbBWT4r4aGZyrbMuPkkdFAGQW6d017ETtuJBO9Fv8AVI3vR30Wh4fq3aOFpVcnZ+6rkUTWyz/OOA6ny+vXVB0UREAppEQEREBNIiAmkRARVshfqY2ubF+xFXgB0ZJXcrR7yqxz2KE1eE364lstDoIy/wCNKPW0dyPcg6SaC8554q8T5p5GRxRt5nve4Na0eZJPYKpSzOOvTeDUtxSS8gkEYOnFh7OAPUt9o6IL6aVG/l8fjnxsvW4a7pQ4xiR2i/XfXu31XlQ4gxGRljioZGtYfIxz2CKQO5mtIBI9YBI2g6aKhfzWNx1iKveuwwTTf2TJHaMnsaPM+wL0x+SqZFkrqU7JhFIY5OXe2O0Dog9jog/SEFtFzG5/FuypxTbbDfaOY19HnDd65ta7e3suhLMyGJ8srgxjGlznE6AA7koPvSKtQyFXIw+NSnZNHvRcw70fUrKAiIgIiIGkREBERARSoQERSghERARD3CIMt8J9O1keCMpRx9aWzasMayOOJuyTzA/QNArPMxmUZxdwhddBkZ69OlJHYdJCwCBzmBob8UA9x176Gl+lIUGR+E/B3+IOE5qWK06wJY5fBc7lEwadlmz06+3psKnfx9/OcccN5OrVs06mMimdZknbyFxe0ARgb2e3Xy9q3SFBy81BH9w2Z21nzWRWkij8NnM/TgNge8hv1LPfBVip8bwhjqeWoSV79LxW6laNtD3E/FI6EEa7LbIgwPwh4vI5LiLhafH1LEkWPtmexLE1v4Np11G+5+Kemj5LQ8NNnggkrTV7PLCGD7rtACS07XVxAJPQco2fqAAXdUIMF9wZKD4VLWdOPsvxxxYqNkja0l0geHdt7107rXQMkyeIDcjWdWfOw88PMOaPfYbB7ga7Hur6IOfhsTBiYpI65efEcXOLyD19Q0AAO/l5roIiAiIgIiICIUQEUog//9k="/>
          <p:cNvSpPr>
            <a:spLocks noChangeAspect="1" noChangeArrowheads="1"/>
          </p:cNvSpPr>
          <p:nvPr/>
        </p:nvSpPr>
        <p:spPr bwMode="auto">
          <a:xfrm>
            <a:off x="117475" y="-469900"/>
            <a:ext cx="16573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148" y="2419113"/>
            <a:ext cx="9175309" cy="4464983"/>
            <a:chOff x="4148" y="2419113"/>
            <a:chExt cx="9175309" cy="4464983"/>
          </a:xfrm>
        </p:grpSpPr>
        <p:pic>
          <p:nvPicPr>
            <p:cNvPr id="2050" name="Picture 2" descr="http://t3.gstatic.com/images?q=tbn:ANd9GcQmFfLJTu86DVIZCETIDOphMdo3Ahh3Dil34LMfbiKr1hCF88vVGQ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0218" y="5905500"/>
              <a:ext cx="958384" cy="928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http://fast-food-nutrition.findthebest.com/sites/default/files/530/media/images/mcdonalds_1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3307" y="2743200"/>
              <a:ext cx="1733315" cy="1289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8" name="Picture 20" descr="http://www.ddplus.com/images/filecabinet/folder5/EmbassySuites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6606" y="2989107"/>
              <a:ext cx="1817394" cy="1051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0" name="Picture 22" descr="http://users.rowan.edu/~melogr12/golds%20gym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286" y="4953000"/>
              <a:ext cx="1934914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2" name="Picture 24" descr="http://cdn.couponkim.com/wp-content/uploads/2010/01/great-clips-coupons-20111.jpe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0" y="4107473"/>
              <a:ext cx="3877344" cy="845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4" name="Picture 26" descr="http://www.whatsonsanya.com/infobank_images/89524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0" y="4950110"/>
              <a:ext cx="1869034" cy="1284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6" name="Picture 28" descr="http://www.askpatty.com/images/Jiffy_Lube_logo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4040797"/>
              <a:ext cx="3921657" cy="912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8" name="Picture 30" descr="http://route31boardandski.com/u-haul_logo_with_truck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4950110"/>
              <a:ext cx="2216150" cy="1907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0" name="Picture 32" descr="http://www.joeythepainterca.com/Logos/The%20UPS%20Store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6926" y="4953000"/>
              <a:ext cx="2247074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t0.gstatic.com/images?q=tbn:ANd9GcR-x1HrAlVLp5V1fFsIAu7V9PwKoVkFtNiYw-FupPamXKZW6DrZkA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825" y="4940876"/>
              <a:ext cx="1143001" cy="923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2" name="Picture 34" descr="http://fast-food-nutrition.findthebest.com/sites/default/files/530/media/images/burger-king_1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1626" y="2419113"/>
              <a:ext cx="756174" cy="628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4" name="Picture 36" descr="http://www.maidsboston.com/images/mm_logo.gif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8" y="6233869"/>
              <a:ext cx="1879920" cy="650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6" name="Picture 38" descr="http://chicagoist.com/attachments/chicagoist_chuck/Allstate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6461" y="4042560"/>
              <a:ext cx="1361339" cy="974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8" name="Picture 40" descr="http://www.michbar.org/images/Avis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1" y="2667000"/>
              <a:ext cx="1768697" cy="644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0" name="Picture 42" descr="http://www.bigpicture.co.uk/wp-content/uploads/2011/07/ben-and-jerrys-logo.gif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997" y="3276600"/>
              <a:ext cx="1228203" cy="751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2" name="Picture 44" descr="http://evfreebies.com/wp-content/uploads/2010/10/Chik-Fil-A-logo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72" y="3252671"/>
              <a:ext cx="1404110" cy="926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4" name="Picture 46" descr="http://californianightlife.com/images/venues/hard-rock-cafe-logo.jpe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4013" y="2999626"/>
              <a:ext cx="1095321" cy="1095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6" name="Picture 48" descr="http://upload.wikimedia.org/wikipedia/en/9/95/PapaMurphys.pn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2447" y="2489548"/>
              <a:ext cx="1925372" cy="585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0" name="Picture 52" descr="http://www.ryanhicks.com/vertical_balloon_photo.jp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8582" y="3295954"/>
              <a:ext cx="647682" cy="839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2" name="Picture 54" descr="http://waiterpay.com/wp-content/uploads/2011/06/sonic-drive-in.jp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6264" y="3328781"/>
              <a:ext cx="1341891" cy="773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4" name="Picture 56" descr="http://sylvan-learning-center.com/campaigns/slc/166/images/sylvan_learning_center_logo.gif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2667000"/>
              <a:ext cx="1498272" cy="644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6" name="Picture 58" descr="http://upload.wikimedia.org/wikipedia/en/4/4e/Two_Men_and_a_Truck_logo.pn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667" y="2559142"/>
              <a:ext cx="1266276" cy="804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748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255"/>
            <a:ext cx="8229600" cy="1143000"/>
          </a:xfrm>
        </p:spPr>
        <p:txBody>
          <a:bodyPr/>
          <a:lstStyle/>
          <a:p>
            <a:r>
              <a:rPr lang="en-US" dirty="0" smtClean="0"/>
              <a:t>Franchise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276" y="838200"/>
            <a:ext cx="9117724" cy="6019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Franchisee:  the person or group of people who have received permission from a parent company to sell its products or services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Franchisor:  the parent company that grants permission to a person or group to sell its products or services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McDonald’s</a:t>
            </a:r>
          </a:p>
          <a:p>
            <a:pPr lvl="1"/>
            <a:r>
              <a:rPr lang="en-US" sz="2400" dirty="0" smtClean="0"/>
              <a:t>75% of restaurants worldwide are owned by franchisees</a:t>
            </a:r>
          </a:p>
          <a:p>
            <a:pPr lvl="1"/>
            <a:r>
              <a:rPr lang="en-US" sz="2400" dirty="0" smtClean="0"/>
              <a:t>Minimum $500,000 non-borrowed funds (25% cash)</a:t>
            </a:r>
          </a:p>
          <a:p>
            <a:pPr lvl="1"/>
            <a:r>
              <a:rPr lang="en-US" sz="2400" dirty="0" smtClean="0"/>
              <a:t>Monthly Service Fee – 4% of sales</a:t>
            </a:r>
          </a:p>
          <a:p>
            <a:pPr marL="365760" lvl="1" indent="0">
              <a:buNone/>
            </a:pPr>
            <a:endParaRPr lang="en-US" sz="24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086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Franchise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3579849"/>
          </a:xfrm>
        </p:spPr>
        <p:txBody>
          <a:bodyPr>
            <a:noAutofit/>
          </a:bodyPr>
          <a:lstStyle/>
          <a:p>
            <a:r>
              <a:rPr lang="en-US" sz="2800" dirty="0" smtClean="0"/>
              <a:t>Pros:</a:t>
            </a:r>
          </a:p>
          <a:p>
            <a:pPr lvl="1"/>
            <a:r>
              <a:rPr lang="en-US" sz="2400" dirty="0" smtClean="0"/>
              <a:t>Name brand recognition</a:t>
            </a:r>
          </a:p>
          <a:p>
            <a:pPr lvl="1"/>
            <a:r>
              <a:rPr lang="en-US" sz="2400" dirty="0" smtClean="0"/>
              <a:t>Established method of doing business</a:t>
            </a:r>
          </a:p>
          <a:p>
            <a:pPr lvl="1"/>
            <a:r>
              <a:rPr lang="en-US" sz="2400" dirty="0" smtClean="0"/>
              <a:t>Access to centralized advertising </a:t>
            </a:r>
          </a:p>
          <a:p>
            <a:pPr lvl="1"/>
            <a:r>
              <a:rPr lang="en-US" sz="2400" dirty="0" smtClean="0"/>
              <a:t>Professional help in startup/training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Cons:</a:t>
            </a:r>
          </a:p>
          <a:p>
            <a:pPr lvl="1"/>
            <a:r>
              <a:rPr lang="en-US" sz="2400" dirty="0" smtClean="0"/>
              <a:t>High startup costs in purchasing rights to use the business name</a:t>
            </a:r>
          </a:p>
          <a:p>
            <a:pPr lvl="1"/>
            <a:r>
              <a:rPr lang="en-US" sz="2400" dirty="0" smtClean="0"/>
              <a:t>Must follow corporate standards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103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255"/>
            <a:ext cx="8229600" cy="1143000"/>
          </a:xfrm>
        </p:spPr>
        <p:txBody>
          <a:bodyPr/>
          <a:lstStyle/>
          <a:p>
            <a:r>
              <a:rPr lang="en-US" dirty="0" smtClean="0"/>
              <a:t>Other types of businesses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28" y="914400"/>
            <a:ext cx="9141372" cy="5943600"/>
          </a:xfrm>
        </p:spPr>
        <p:txBody>
          <a:bodyPr>
            <a:normAutofit/>
          </a:bodyPr>
          <a:lstStyle/>
          <a:p>
            <a:r>
              <a:rPr lang="en-US" sz="2400" b="0" dirty="0" smtClean="0"/>
              <a:t>Extractors:  A business that grows products or takes raw materials from nature</a:t>
            </a:r>
          </a:p>
          <a:p>
            <a:pPr lvl="1"/>
            <a:r>
              <a:rPr lang="en-US" sz="2000" dirty="0" smtClean="0"/>
              <a:t>Farming, mining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endParaRPr lang="en-US" sz="2000" b="0" dirty="0" smtClean="0"/>
          </a:p>
          <a:p>
            <a:r>
              <a:rPr lang="en-US" sz="2400" b="0" dirty="0" smtClean="0"/>
              <a:t>Producers:  A business that gathers raw products in their natural state</a:t>
            </a:r>
          </a:p>
          <a:p>
            <a:pPr lvl="1"/>
            <a:r>
              <a:rPr lang="en-US" sz="2000" dirty="0" smtClean="0"/>
              <a:t>Apiary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endParaRPr lang="en-US" sz="2000" b="0" dirty="0" smtClean="0"/>
          </a:p>
          <a:p>
            <a:r>
              <a:rPr lang="en-US" sz="2400" b="0" dirty="0" smtClean="0"/>
              <a:t>Processors:  Businesses that change natural materials (raw goods) into a more finished form for manufacturers to process further</a:t>
            </a:r>
          </a:p>
          <a:p>
            <a:pPr lvl="1"/>
            <a:r>
              <a:rPr lang="en-US" sz="2000" dirty="0" smtClean="0"/>
              <a:t>i.e. paper mills, oil refineries, steel mills, etc.</a:t>
            </a:r>
          </a:p>
        </p:txBody>
      </p:sp>
    </p:spTree>
    <p:extLst>
      <p:ext uri="{BB962C8B-B14F-4D97-AF65-F5344CB8AC3E}">
        <p14:creationId xmlns:p14="http://schemas.microsoft.com/office/powerpoint/2010/main" val="255495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1021"/>
            <a:ext cx="8229600" cy="1143000"/>
          </a:xfrm>
        </p:spPr>
        <p:txBody>
          <a:bodyPr/>
          <a:lstStyle/>
          <a:p>
            <a:r>
              <a:rPr lang="en-US" dirty="0" smtClean="0"/>
              <a:t>Other types of businesses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Manufacturers:  A business that takes an extractor’s products or raw materials and changes them into a form that </a:t>
            </a:r>
            <a:r>
              <a:rPr lang="en-US" sz="2800" u="sng" dirty="0" smtClean="0"/>
              <a:t>consumers</a:t>
            </a:r>
            <a:r>
              <a:rPr lang="en-US" sz="2800" dirty="0" smtClean="0"/>
              <a:t> can use</a:t>
            </a:r>
          </a:p>
          <a:p>
            <a:pPr lvl="1"/>
            <a:r>
              <a:rPr lang="en-US" sz="2400" dirty="0" smtClean="0"/>
              <a:t>Industrial production</a:t>
            </a:r>
          </a:p>
          <a:p>
            <a:pPr lvl="1"/>
            <a:r>
              <a:rPr lang="en-US" sz="2400" dirty="0" smtClean="0"/>
              <a:t>i.e. General Motors, GE, Dell, Intel</a:t>
            </a:r>
          </a:p>
          <a:p>
            <a:endParaRPr lang="en-US" sz="2800" dirty="0" smtClean="0"/>
          </a:p>
          <a:p>
            <a:r>
              <a:rPr lang="en-US" sz="2800" dirty="0" smtClean="0"/>
              <a:t>Distribution:</a:t>
            </a:r>
          </a:p>
          <a:p>
            <a:pPr lvl="1"/>
            <a:r>
              <a:rPr lang="en-US" sz="2400" dirty="0" smtClean="0"/>
              <a:t>Wholesale:  A middle firm that assists with distribution activities between businesses</a:t>
            </a:r>
          </a:p>
          <a:p>
            <a:pPr lvl="2"/>
            <a:r>
              <a:rPr lang="en-US" sz="2000" dirty="0" smtClean="0"/>
              <a:t>i.e. </a:t>
            </a:r>
            <a:r>
              <a:rPr lang="en-US" sz="2000" dirty="0" err="1" smtClean="0"/>
              <a:t>Sams</a:t>
            </a:r>
            <a:r>
              <a:rPr lang="en-US" sz="2000" dirty="0" smtClean="0"/>
              <a:t>, </a:t>
            </a:r>
            <a:r>
              <a:rPr lang="en-US" sz="2000" dirty="0" err="1" smtClean="0"/>
              <a:t>CostCo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lvl="1"/>
            <a:r>
              <a:rPr lang="en-US" sz="2400" dirty="0" smtClean="0"/>
              <a:t>Retail:  A business firm that </a:t>
            </a:r>
            <a:r>
              <a:rPr lang="en-US" sz="2400" u="sng" dirty="0" smtClean="0"/>
              <a:t>sells directly </a:t>
            </a:r>
            <a:r>
              <a:rPr lang="en-US" sz="2400" dirty="0" smtClean="0"/>
              <a:t>to the consumer</a:t>
            </a:r>
          </a:p>
          <a:p>
            <a:pPr lvl="2"/>
            <a:r>
              <a:rPr lang="en-US" sz="2000" dirty="0" smtClean="0"/>
              <a:t>i.e. Gap, Target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0174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businesses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Service Firms:  A business that does things for you instead of making products</a:t>
            </a:r>
          </a:p>
          <a:p>
            <a:pPr lvl="1"/>
            <a:r>
              <a:rPr lang="en-US" sz="2400" dirty="0" smtClean="0"/>
              <a:t>Intangible goods</a:t>
            </a:r>
          </a:p>
          <a:p>
            <a:pPr lvl="1"/>
            <a:r>
              <a:rPr lang="en-US" sz="2400" dirty="0" smtClean="0"/>
              <a:t>i.e. hospitality, banking, legal</a:t>
            </a:r>
          </a:p>
          <a:p>
            <a:pPr marL="914400" lvl="2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365760" lvl="1" indent="0">
              <a:buNone/>
            </a:pPr>
            <a:endParaRPr lang="en-US" sz="3200" dirty="0" smtClean="0"/>
          </a:p>
          <a:p>
            <a:pPr lvl="1"/>
            <a:endParaRPr lang="en-US" sz="3200" dirty="0"/>
          </a:p>
          <a:p>
            <a:pPr marL="4572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287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772400" cy="718077"/>
          </a:xfrm>
        </p:spPr>
        <p:txBody>
          <a:bodyPr>
            <a:noAutofit/>
          </a:bodyPr>
          <a:lstStyle/>
          <a:p>
            <a:endParaRPr lang="en-US" sz="2800" dirty="0" smtClean="0"/>
          </a:p>
          <a:p>
            <a:r>
              <a:rPr lang="en-US" sz="1800" dirty="0" smtClean="0"/>
              <a:t>Create your own Business Intro Power-Point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 smtClean="0"/>
              <a:t>Sole Proprietorship in the RDU area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Slide 1 – Business Name and Logo with Slogan / Motto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Be Original and Creative!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Slide 2 – Location / Hours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Slide 3 – Goods and Services Offered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Slide 4 – Images of goods / services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Slide 5 – Why is this products and services needed?</a:t>
            </a:r>
          </a:p>
          <a:p>
            <a:r>
              <a:rPr lang="en-US" sz="1800" dirty="0"/>
              <a:t>Slide </a:t>
            </a:r>
            <a:r>
              <a:rPr lang="en-US" sz="1800" dirty="0" smtClean="0"/>
              <a:t>6 – Pros / Cons for your products and services?</a:t>
            </a:r>
            <a:endParaRPr lang="en-US" sz="1800" dirty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Post on Canvas!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Examples of Business Names, Slogans, and Mottos below.</a:t>
            </a:r>
          </a:p>
          <a:p>
            <a:pPr marL="0" indent="0">
              <a:buNone/>
            </a:pPr>
            <a:r>
              <a:rPr lang="en-US" sz="1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688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219200"/>
            <a:ext cx="7047123" cy="32004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49188" y="1619071"/>
            <a:ext cx="3229779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lanet Benson 2" pitchFamily="2" charset="0"/>
                <a:ea typeface="Gungsuh" pitchFamily="18" charset="-127"/>
              </a:rPr>
              <a:t>HANG 10</a:t>
            </a:r>
            <a:endParaRPr lang="en-US" sz="40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FFFF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lanet Benson 2" pitchFamily="2" charset="0"/>
              <a:ea typeface="Gungsuh" pitchFamily="18" charset="-127"/>
            </a:endParaRPr>
          </a:p>
          <a:p>
            <a:r>
              <a:rPr lang="en-US" sz="4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lanet Benson 2" pitchFamily="2" charset="0"/>
                <a:ea typeface="Gungsuh" pitchFamily="18" charset="-127"/>
              </a:rPr>
              <a:t>SURF </a:t>
            </a:r>
          </a:p>
          <a:p>
            <a:r>
              <a:rPr lang="en-US" sz="4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lanet Benson 2" pitchFamily="2" charset="0"/>
                <a:ea typeface="Gungsuh" pitchFamily="18" charset="-127"/>
              </a:rPr>
              <a:t>SHOP</a:t>
            </a:r>
            <a:endParaRPr lang="en-US" sz="48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FFFF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lanet Benson 2" pitchFamily="2" charset="0"/>
              <a:ea typeface="Gungsuh" pitchFamily="18" charset="-127"/>
            </a:endParaRPr>
          </a:p>
        </p:txBody>
      </p:sp>
      <p:pic>
        <p:nvPicPr>
          <p:cNvPr id="1028" name="Picture 4" descr="C:\Users\coatsj\AppData\Local\Microsoft\Windows\Temporary Internet Files\Content.IE5\HVHIAR2J\MC90036540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17936"/>
            <a:ext cx="3733800" cy="303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oatsj\AppData\Local\Microsoft\Windows\Temporary Internet Files\Content.IE5\43GM2A0W\MC90029618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790" y="2438400"/>
            <a:ext cx="1124031" cy="191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80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449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Main Business Types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95400"/>
            <a:ext cx="4495800" cy="48307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Sole Proprietor</a:t>
            </a:r>
          </a:p>
          <a:p>
            <a:pPr lvl="1"/>
            <a:r>
              <a:rPr lang="en-US" sz="2400" dirty="0" smtClean="0"/>
              <a:t>McDonalds + Walmart started as one 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800" dirty="0" smtClean="0"/>
              <a:t>Partnership</a:t>
            </a:r>
          </a:p>
          <a:p>
            <a:pPr lvl="1"/>
            <a:r>
              <a:rPr lang="en-US" sz="2400" dirty="0" smtClean="0"/>
              <a:t>Google, Ben &amp; Jerry’s, Apple, Microsoft, Warner Bros Started as partnerships.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800" dirty="0" smtClean="0"/>
              <a:t>Corporation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4" t="22281" r="42241" b="66897"/>
          <a:stretch/>
        </p:blipFill>
        <p:spPr bwMode="auto">
          <a:xfrm>
            <a:off x="5257800" y="3505200"/>
            <a:ext cx="1868732" cy="71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2209800"/>
            <a:ext cx="1228725" cy="105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09600"/>
            <a:ext cx="39624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876800"/>
            <a:ext cx="16764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4916214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44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atsj\AppData\Local\Microsoft\Windows\Temporary Internet Files\Content.IE5\9NPPNYGK\MP90042225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015"/>
            <a:ext cx="9144000" cy="660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1120675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n w="1905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Eclipse  </a:t>
            </a:r>
          </a:p>
          <a:p>
            <a:r>
              <a:rPr lang="en-US" sz="7200" b="1" dirty="0" smtClean="0">
                <a:ln w="1905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Studios</a:t>
            </a:r>
            <a:endParaRPr lang="en-US" sz="7200" b="1" dirty="0">
              <a:ln w="1905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835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coatsj\AppData\Local\Microsoft\Windows\Temporary Internet Files\Content.IE5\43GM2A0W\MP90043101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066800"/>
            <a:ext cx="3886200" cy="3886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57400" y="914400"/>
            <a:ext cx="4879862" cy="1685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MBF Pet Sitting</a:t>
            </a:r>
            <a:endParaRPr lang="en-US" sz="5400" b="1" spc="150" dirty="0">
              <a:ln w="11430"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61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45" y="18288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Viner Hand ITC" pitchFamily="66" charset="0"/>
              </a:rPr>
              <a:t>		</a:t>
            </a:r>
            <a:r>
              <a:rPr lang="en-US" sz="8000" b="1" dirty="0" err="1" smtClean="0">
                <a:ln w="5715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Doody</a:t>
            </a:r>
            <a:r>
              <a:rPr lang="en-US" sz="8000" b="1" dirty="0" smtClean="0">
                <a:ln w="5715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Calls </a:t>
            </a:r>
          </a:p>
          <a:p>
            <a:pPr algn="ctr"/>
            <a:r>
              <a:rPr lang="en-US" sz="8000" b="1" dirty="0" smtClean="0">
                <a:ln w="5715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	Plumbing</a:t>
            </a:r>
            <a:endParaRPr lang="en-US" sz="1400" b="1" dirty="0" smtClean="0">
              <a:ln w="57150">
                <a:solidFill>
                  <a:schemeClr val="tx1"/>
                </a:solidFill>
                <a:prstDash val="solid"/>
                <a:miter lim="800000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oper Black" pitchFamily="18" charset="0"/>
              <a:ea typeface="Gungsuh" pitchFamily="18" charset="-127"/>
            </a:endParaRPr>
          </a:p>
          <a:p>
            <a:r>
              <a:rPr lang="en-US" sz="1600" b="1" dirty="0">
                <a:latin typeface="Gungsuh" pitchFamily="18" charset="-127"/>
                <a:ea typeface="Gungsuh" pitchFamily="18" charset="-127"/>
              </a:rPr>
              <a:t> </a:t>
            </a:r>
            <a:r>
              <a:rPr lang="en-US" sz="1600" b="1" dirty="0" smtClean="0">
                <a:latin typeface="Gungsuh" pitchFamily="18" charset="-127"/>
                <a:ea typeface="Gungsuh" pitchFamily="18" charset="-127"/>
              </a:rPr>
              <a:t>    </a:t>
            </a:r>
          </a:p>
          <a:p>
            <a:r>
              <a:rPr lang="en-US" sz="1600" b="1" dirty="0" smtClean="0">
                <a:latin typeface="Gungsuh" pitchFamily="18" charset="-127"/>
                <a:ea typeface="Gungsuh" pitchFamily="18" charset="-127"/>
              </a:rPr>
              <a:t>    </a:t>
            </a:r>
            <a:r>
              <a:rPr lang="en-US" sz="1600" b="1" dirty="0" smtClean="0">
                <a:latin typeface="Garamond" pitchFamily="18" charset="0"/>
                <a:ea typeface="Gungsuh" pitchFamily="18" charset="-127"/>
              </a:rPr>
              <a:t>We’re #1 in the #2 Business!</a:t>
            </a:r>
            <a:endParaRPr lang="en-US" sz="1600" b="1" dirty="0">
              <a:latin typeface="Garamond" pitchFamily="18" charset="0"/>
              <a:ea typeface="Gungsuh" pitchFamily="18" charset="-127"/>
            </a:endParaRPr>
          </a:p>
        </p:txBody>
      </p:sp>
      <p:pic>
        <p:nvPicPr>
          <p:cNvPr id="6146" name="Picture 2" descr="C:\Users\coatsj\AppData\Local\Microsoft\Windows\Temporary Internet Files\Content.IE5\IKKW32Y9\MC90029547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2021941" cy="257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0" y="1524000"/>
            <a:ext cx="9144000" cy="3429000"/>
          </a:xfrm>
          <a:prstGeom prst="round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1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atsj\AppData\Local\Microsoft\Windows\Temporary Internet Files\Content.IE5\IKKW32Y9\MC90035615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182" y="2522373"/>
            <a:ext cx="1659636" cy="181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447925" y="1252538"/>
            <a:ext cx="4248150" cy="4352925"/>
          </a:xfrm>
          <a:prstGeom prst="ellipse">
            <a:avLst/>
          </a:prstGeom>
          <a:noFill/>
          <a:ln w="317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0"/>
            <a:endCxn id="4" idx="4"/>
          </p:cNvCxnSpPr>
          <p:nvPr/>
        </p:nvCxnSpPr>
        <p:spPr>
          <a:xfrm>
            <a:off x="4572000" y="1252538"/>
            <a:ext cx="0" cy="4352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6"/>
            <a:endCxn id="4" idx="2"/>
          </p:cNvCxnSpPr>
          <p:nvPr/>
        </p:nvCxnSpPr>
        <p:spPr>
          <a:xfrm flipH="1">
            <a:off x="2447925" y="3429001"/>
            <a:ext cx="42481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549855" y="762000"/>
            <a:ext cx="6049798" cy="5638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Buck Stops Here</a:t>
            </a:r>
            <a:endParaRPr lang="en-US" sz="54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97727" y="5791200"/>
            <a:ext cx="3143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Taxidermy</a:t>
            </a:r>
            <a:endParaRPr lang="en-US" sz="54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280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255"/>
            <a:ext cx="8229600" cy="909145"/>
          </a:xfrm>
        </p:spPr>
        <p:txBody>
          <a:bodyPr/>
          <a:lstStyle/>
          <a:p>
            <a:r>
              <a:rPr lang="en-US" dirty="0" smtClean="0"/>
              <a:t>Sole Proprietor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100628"/>
            <a:ext cx="8801100" cy="522397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 business owned by one person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Most common legal form of ownership for new businesses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15-20 Million sole proprietors in United States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Accounts for 75% of businesses in US 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Examples: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Landscaping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Computer Repair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Photography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Tutoring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Maid Service</a:t>
            </a:r>
            <a:br>
              <a:rPr lang="en-US" sz="2000" dirty="0" smtClean="0"/>
            </a:br>
            <a:endParaRPr lang="en-US" sz="2000" dirty="0" smtClean="0"/>
          </a:p>
        </p:txBody>
      </p:sp>
      <p:pic>
        <p:nvPicPr>
          <p:cNvPr id="1027" name="Picture 3" descr="C:\Users\coatsj\AppData\Local\Microsoft\Windows\Temporary Internet Files\Content.IE5\1KXH2G7C\MP90043876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47" y="4725080"/>
            <a:ext cx="3185160" cy="213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oatsj\AppData\Local\Microsoft\Windows\Temporary Internet Files\Content.IE5\9NPPNYGK\MP90043101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47" y="4038600"/>
            <a:ext cx="2971800" cy="197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48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Sole proprietor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Pros:</a:t>
            </a:r>
          </a:p>
          <a:p>
            <a:pPr lvl="1"/>
            <a:r>
              <a:rPr lang="en-US" sz="2400" dirty="0"/>
              <a:t>Control the entire business</a:t>
            </a:r>
          </a:p>
          <a:p>
            <a:pPr lvl="1"/>
            <a:r>
              <a:rPr lang="en-US" sz="2400" dirty="0"/>
              <a:t>Keep all of the profits </a:t>
            </a:r>
          </a:p>
          <a:p>
            <a:pPr lvl="1"/>
            <a:r>
              <a:rPr lang="en-US" sz="2400" dirty="0"/>
              <a:t>Make decisions </a:t>
            </a:r>
            <a:r>
              <a:rPr lang="en-US" sz="2400" dirty="0" smtClean="0"/>
              <a:t>quickly</a:t>
            </a:r>
          </a:p>
          <a:p>
            <a:pPr lvl="1"/>
            <a:r>
              <a:rPr lang="en-US" sz="2400" dirty="0" smtClean="0"/>
              <a:t>Easy to establish</a:t>
            </a:r>
            <a:endParaRPr lang="en-US" sz="2400" dirty="0"/>
          </a:p>
          <a:p>
            <a:pPr lvl="1"/>
            <a:r>
              <a:rPr lang="en-US" sz="2400" dirty="0"/>
              <a:t>Pay fewer </a:t>
            </a:r>
            <a:r>
              <a:rPr lang="en-US" sz="2400" dirty="0" smtClean="0"/>
              <a:t>taxes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800" dirty="0" smtClean="0"/>
              <a:t>Cons</a:t>
            </a:r>
          </a:p>
          <a:p>
            <a:pPr lvl="1"/>
            <a:r>
              <a:rPr lang="en-US" sz="2400" dirty="0" smtClean="0"/>
              <a:t>Unlimited liability (debts)</a:t>
            </a:r>
            <a:endParaRPr lang="en-US" sz="2400" dirty="0"/>
          </a:p>
          <a:p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339" y="2133600"/>
            <a:ext cx="330177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31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8393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Partnership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09600"/>
            <a:ext cx="8610600" cy="43434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A business owned by 2 or more persons who share responsibilities and profits/losses</a:t>
            </a:r>
            <a:br>
              <a:rPr lang="en-US" sz="2400" b="1" dirty="0" smtClean="0"/>
            </a:br>
            <a:endParaRPr lang="en-US" sz="2400" b="1" dirty="0" smtClean="0"/>
          </a:p>
          <a:p>
            <a:r>
              <a:rPr lang="en-US" sz="2400" b="1" dirty="0" smtClean="0"/>
              <a:t>3 Million business partnerships in United States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Partnership Agreement (not filed with the government)</a:t>
            </a:r>
          </a:p>
          <a:p>
            <a:pPr lvl="1"/>
            <a:r>
              <a:rPr lang="en-US" sz="2400" b="1" dirty="0" smtClean="0"/>
              <a:t>Name of the new business</a:t>
            </a:r>
          </a:p>
          <a:p>
            <a:pPr lvl="1"/>
            <a:r>
              <a:rPr lang="en-US" sz="2400" b="1" dirty="0" smtClean="0"/>
              <a:t>Amount each person is to invest in the business</a:t>
            </a:r>
          </a:p>
          <a:p>
            <a:pPr lvl="1"/>
            <a:r>
              <a:rPr lang="en-US" sz="2400" b="1" dirty="0" smtClean="0"/>
              <a:t>Amount each partner is to draw in salary/profit</a:t>
            </a:r>
          </a:p>
          <a:p>
            <a:pPr lvl="1"/>
            <a:r>
              <a:rPr lang="en-US" sz="2400" b="1" dirty="0" smtClean="0"/>
              <a:t>How profits/losses after salaries are paid will be shared in proportion to each partner’s investment</a:t>
            </a:r>
          </a:p>
          <a:p>
            <a:pPr lvl="1"/>
            <a:r>
              <a:rPr lang="en-US" sz="2400" b="1" dirty="0" smtClean="0"/>
              <a:t>Responsibilities of the partners in the entity</a:t>
            </a:r>
          </a:p>
          <a:p>
            <a:pPr lvl="1"/>
            <a:r>
              <a:rPr lang="en-US" sz="2400" b="1" dirty="0" smtClean="0"/>
              <a:t>What will happen in the event of death of a partner(s)</a:t>
            </a:r>
            <a:br>
              <a:rPr lang="en-US" sz="2400" b="1" dirty="0" smtClean="0"/>
            </a:br>
            <a:endParaRPr lang="en-US" sz="2400" b="1" dirty="0" smtClean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8419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5766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Partnership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3138" y="609600"/>
            <a:ext cx="5926431" cy="5791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Pros:</a:t>
            </a:r>
          </a:p>
          <a:p>
            <a:pPr lvl="1"/>
            <a:r>
              <a:rPr lang="en-US" sz="2400" dirty="0" smtClean="0"/>
              <a:t>Combine talents and financial resources</a:t>
            </a:r>
          </a:p>
          <a:p>
            <a:pPr lvl="1"/>
            <a:r>
              <a:rPr lang="en-US" sz="2400" dirty="0" smtClean="0"/>
              <a:t>Share in responsibility of running the business and making decisions</a:t>
            </a:r>
          </a:p>
          <a:p>
            <a:pPr lvl="1"/>
            <a:r>
              <a:rPr lang="en-US" sz="2400" dirty="0" smtClean="0"/>
              <a:t>Pays less taxes than a corporation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Cons:</a:t>
            </a:r>
          </a:p>
          <a:p>
            <a:pPr lvl="1"/>
            <a:r>
              <a:rPr lang="en-US" sz="2400" dirty="0" smtClean="0"/>
              <a:t>Unlimited liability (debts)</a:t>
            </a:r>
          </a:p>
          <a:p>
            <a:pPr lvl="1"/>
            <a:r>
              <a:rPr lang="en-US" sz="2400" dirty="0" smtClean="0"/>
              <a:t>Potential for disagreements</a:t>
            </a:r>
          </a:p>
          <a:p>
            <a:pPr lvl="1"/>
            <a:r>
              <a:rPr lang="en-US" sz="2400" dirty="0" smtClean="0"/>
              <a:t>Loss of partner could mean end of business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293" y="23648"/>
            <a:ext cx="323070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293" y="2004848"/>
            <a:ext cx="3230707" cy="214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314" y="4154736"/>
            <a:ext cx="3202072" cy="2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57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Corporation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8200"/>
            <a:ext cx="4492135" cy="5638800"/>
          </a:xfrm>
        </p:spPr>
        <p:txBody>
          <a:bodyPr>
            <a:normAutofit/>
          </a:bodyPr>
          <a:lstStyle/>
          <a:p>
            <a:r>
              <a:rPr lang="en-US" sz="2400" b="0" dirty="0" smtClean="0"/>
              <a:t>A business organization that operates as a legal entity separate from its owners </a:t>
            </a:r>
            <a:br>
              <a:rPr lang="en-US" sz="2400" b="0" dirty="0" smtClean="0"/>
            </a:br>
            <a:endParaRPr lang="en-US" sz="2400" b="0" dirty="0" smtClean="0"/>
          </a:p>
          <a:p>
            <a:r>
              <a:rPr lang="en-US" sz="2400" b="0" dirty="0" smtClean="0"/>
              <a:t>Recognized as a person under the law</a:t>
            </a:r>
            <a:br>
              <a:rPr lang="en-US" sz="2400" b="0" dirty="0" smtClean="0"/>
            </a:br>
            <a:endParaRPr lang="en-US" sz="2400" b="0" dirty="0" smtClean="0"/>
          </a:p>
          <a:p>
            <a:r>
              <a:rPr lang="en-US" sz="2400" b="0" dirty="0" smtClean="0"/>
              <a:t>Require Articles of Incorporation</a:t>
            </a:r>
            <a:br>
              <a:rPr lang="en-US" sz="2400" b="0" dirty="0" smtClean="0"/>
            </a:br>
            <a:endParaRPr lang="en-US" sz="2400" b="0" dirty="0" smtClean="0"/>
          </a:p>
          <a:p>
            <a:r>
              <a:rPr lang="en-US" sz="2400" b="0" dirty="0" smtClean="0"/>
              <a:t>Sell Stock</a:t>
            </a:r>
            <a:br>
              <a:rPr lang="en-US" sz="2400" b="0" dirty="0" smtClean="0"/>
            </a:br>
            <a:endParaRPr lang="en-US" sz="2400" b="0" dirty="0" smtClean="0"/>
          </a:p>
          <a:p>
            <a:r>
              <a:rPr lang="en-US" sz="2400" b="0" dirty="0" smtClean="0"/>
              <a:t>Higher revenues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2360" r="40610" b="6472"/>
          <a:stretch/>
        </p:blipFill>
        <p:spPr bwMode="auto">
          <a:xfrm>
            <a:off x="4492135" y="533400"/>
            <a:ext cx="465186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41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8393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Corporation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685800"/>
            <a:ext cx="8686800" cy="3579849"/>
          </a:xfrm>
        </p:spPr>
        <p:txBody>
          <a:bodyPr>
            <a:noAutofit/>
          </a:bodyPr>
          <a:lstStyle/>
          <a:p>
            <a:r>
              <a:rPr lang="en-US" sz="2800" dirty="0" smtClean="0"/>
              <a:t>Key Terms</a:t>
            </a:r>
          </a:p>
          <a:p>
            <a:pPr lvl="1"/>
            <a:r>
              <a:rPr lang="en-US" sz="2400" dirty="0" smtClean="0"/>
              <a:t>Stockholders/Shareholders</a:t>
            </a:r>
            <a:r>
              <a:rPr lang="en-US" sz="2400" dirty="0"/>
              <a:t>:  People who own stock in a </a:t>
            </a:r>
            <a:r>
              <a:rPr lang="en-US" sz="2400" dirty="0" smtClean="0"/>
              <a:t>corporation</a:t>
            </a:r>
            <a:br>
              <a:rPr lang="en-US" sz="2400" dirty="0" smtClean="0"/>
            </a:br>
            <a:endParaRPr lang="en-US" sz="2400" dirty="0" smtClean="0"/>
          </a:p>
          <a:p>
            <a:pPr lvl="1"/>
            <a:r>
              <a:rPr lang="en-US" sz="2400" dirty="0" smtClean="0"/>
              <a:t>Board </a:t>
            </a:r>
            <a:r>
              <a:rPr lang="en-US" sz="2400" dirty="0"/>
              <a:t>of Directors: A group of people elected by shareholders to guide a </a:t>
            </a:r>
            <a:r>
              <a:rPr lang="en-US" sz="2400" dirty="0" smtClean="0"/>
              <a:t>corporation</a:t>
            </a:r>
            <a:br>
              <a:rPr lang="en-US" sz="2400" dirty="0" smtClean="0"/>
            </a:br>
            <a:endParaRPr lang="en-US" sz="2400" dirty="0" smtClean="0"/>
          </a:p>
          <a:p>
            <a:pPr lvl="1"/>
            <a:r>
              <a:rPr lang="en-US" sz="2400" dirty="0" smtClean="0"/>
              <a:t>Corporate </a:t>
            </a:r>
            <a:r>
              <a:rPr lang="en-US" sz="2400" dirty="0"/>
              <a:t>Officers: are the directors and senior level management of a </a:t>
            </a:r>
            <a:r>
              <a:rPr lang="en-US" sz="2400" dirty="0" smtClean="0"/>
              <a:t>corporation</a:t>
            </a:r>
            <a:br>
              <a:rPr lang="en-US" sz="2400" dirty="0" smtClean="0"/>
            </a:br>
            <a:endParaRPr lang="en-US" sz="2400" dirty="0" smtClean="0"/>
          </a:p>
          <a:p>
            <a:pPr lvl="1"/>
            <a:r>
              <a:rPr lang="en-US" sz="2400" dirty="0" smtClean="0"/>
              <a:t>Charter</a:t>
            </a:r>
            <a:r>
              <a:rPr lang="en-US" sz="2400" dirty="0"/>
              <a:t>: a license to operate from that </a:t>
            </a:r>
            <a:r>
              <a:rPr lang="en-US" sz="2400" dirty="0" smtClean="0"/>
              <a:t>state</a:t>
            </a:r>
            <a:br>
              <a:rPr lang="en-US" sz="2400" dirty="0" smtClean="0"/>
            </a:br>
            <a:endParaRPr lang="en-US" sz="2400" dirty="0" smtClean="0"/>
          </a:p>
          <a:p>
            <a:pPr lvl="1"/>
            <a:r>
              <a:rPr lang="en-US" sz="2400" dirty="0" smtClean="0"/>
              <a:t>Proxy:  ability of a shareholder to vote on the affairs of a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7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838200"/>
            <a:ext cx="7520940" cy="3579849"/>
          </a:xfrm>
        </p:spPr>
        <p:txBody>
          <a:bodyPr>
            <a:noAutofit/>
          </a:bodyPr>
          <a:lstStyle/>
          <a:p>
            <a:r>
              <a:rPr lang="en-US" sz="2800" dirty="0" smtClean="0"/>
              <a:t>Pros:</a:t>
            </a:r>
          </a:p>
          <a:p>
            <a:pPr lvl="1"/>
            <a:r>
              <a:rPr lang="en-US" sz="2400" dirty="0" smtClean="0"/>
              <a:t>Limited liability</a:t>
            </a:r>
          </a:p>
          <a:p>
            <a:pPr lvl="1"/>
            <a:r>
              <a:rPr lang="en-US" sz="2400" dirty="0" smtClean="0"/>
              <a:t>Share of the profits</a:t>
            </a:r>
          </a:p>
          <a:p>
            <a:pPr lvl="1"/>
            <a:r>
              <a:rPr lang="en-US" sz="2400" dirty="0" smtClean="0"/>
              <a:t>No management responsibility</a:t>
            </a:r>
          </a:p>
          <a:p>
            <a:pPr lvl="1"/>
            <a:r>
              <a:rPr lang="en-US" sz="2400" dirty="0" smtClean="0"/>
              <a:t>Can raise money by selling stock</a:t>
            </a:r>
          </a:p>
          <a:p>
            <a:pPr lvl="1"/>
            <a:r>
              <a:rPr lang="en-US" sz="2400" dirty="0" smtClean="0"/>
              <a:t>Easier to get credit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800" dirty="0" smtClean="0"/>
              <a:t>Cons:</a:t>
            </a:r>
          </a:p>
          <a:p>
            <a:pPr lvl="1"/>
            <a:r>
              <a:rPr lang="en-US" sz="2400" dirty="0" smtClean="0"/>
              <a:t>Legal red tape – Lots of laws to follow!</a:t>
            </a:r>
          </a:p>
          <a:p>
            <a:pPr lvl="1"/>
            <a:r>
              <a:rPr lang="en-US" sz="2400" dirty="0" smtClean="0"/>
              <a:t>Increased tax burden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055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1369</TotalTime>
  <Words>458</Words>
  <Application>Microsoft Office PowerPoint</Application>
  <PresentationFormat>On-screen Show (4:3)</PresentationFormat>
  <Paragraphs>149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Gungsuh</vt:lpstr>
      <vt:lpstr>Arial</vt:lpstr>
      <vt:lpstr>Calibri</vt:lpstr>
      <vt:lpstr>Cooper Black</vt:lpstr>
      <vt:lpstr>Garamond</vt:lpstr>
      <vt:lpstr>Planet Benson 2</vt:lpstr>
      <vt:lpstr>Viner Hand ITC</vt:lpstr>
      <vt:lpstr>Wingdings</vt:lpstr>
      <vt:lpstr>Office Theme</vt:lpstr>
      <vt:lpstr>Principles of Business and Finance</vt:lpstr>
      <vt:lpstr>Main Business Types</vt:lpstr>
      <vt:lpstr>Sole Proprietor</vt:lpstr>
      <vt:lpstr>Sole proprietor</vt:lpstr>
      <vt:lpstr>Partnership</vt:lpstr>
      <vt:lpstr>Partnership</vt:lpstr>
      <vt:lpstr>Corporation</vt:lpstr>
      <vt:lpstr>Corporation</vt:lpstr>
      <vt:lpstr>Corporation</vt:lpstr>
      <vt:lpstr>Business Ownership Distribution</vt:lpstr>
      <vt:lpstr>Factors for type of business ownership</vt:lpstr>
      <vt:lpstr>Franchise</vt:lpstr>
      <vt:lpstr>Franchise</vt:lpstr>
      <vt:lpstr>Franchise</vt:lpstr>
      <vt:lpstr>Other types of businesses</vt:lpstr>
      <vt:lpstr>Other types of businesses</vt:lpstr>
      <vt:lpstr>Other types of businesses</vt:lpstr>
      <vt:lpstr>Assignments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Lake Travis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Business, Finance and Marketing</dc:title>
  <dc:creator>Matheson, Susan</dc:creator>
  <cp:lastModifiedBy>Regina Blount</cp:lastModifiedBy>
  <cp:revision>107</cp:revision>
  <dcterms:created xsi:type="dcterms:W3CDTF">2011-09-01T17:19:39Z</dcterms:created>
  <dcterms:modified xsi:type="dcterms:W3CDTF">2016-11-06T15:04:01Z</dcterms:modified>
</cp:coreProperties>
</file>