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109911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9169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75776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85815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63E2B-7C7F-4A25-BF23-9E79603B4C51}" type="datetimeFigureOut">
              <a:rPr lang="en-US" smtClean="0"/>
              <a:t>7/8/2016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92272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63E2B-7C7F-4A25-BF23-9E79603B4C51}"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86024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63E2B-7C7F-4A25-BF23-9E79603B4C51}" type="datetimeFigureOut">
              <a:rPr lang="en-US" smtClean="0"/>
              <a:t>7/8/2016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44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63E2B-7C7F-4A25-BF23-9E79603B4C51}" type="datetimeFigureOut">
              <a:rPr lang="en-US" smtClean="0"/>
              <a:t>7/8/2016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03283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63E2B-7C7F-4A25-BF23-9E79603B4C51}" type="datetimeFigureOut">
              <a:rPr lang="en-US" smtClean="0"/>
              <a:t>7/8/2016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131430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63E2B-7C7F-4A25-BF23-9E79603B4C51}"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396395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63E2B-7C7F-4A25-BF23-9E79603B4C51}" type="datetimeFigureOut">
              <a:rPr lang="en-US" smtClean="0"/>
              <a:t>7/8/2016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75359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63E2B-7C7F-4A25-BF23-9E79603B4C51}" type="datetimeFigureOut">
              <a:rPr lang="en-US" smtClean="0"/>
              <a:t>7/8/2016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61C76-DD85-40D4-840C-0F2107D37A03}" type="slidenum">
              <a:rPr lang="en-US" smtClean="0"/>
              <a:t>‹#›</a:t>
            </a:fld>
            <a:endParaRPr lang="en-US"/>
          </a:p>
        </p:txBody>
      </p:sp>
    </p:spTree>
    <p:extLst>
      <p:ext uri="{BB962C8B-B14F-4D97-AF65-F5344CB8AC3E}">
        <p14:creationId xmlns:p14="http://schemas.microsoft.com/office/powerpoint/2010/main" val="26982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5.05: Analyze cost/profit relationships to guide business decision making.</a:t>
            </a:r>
          </a:p>
        </p:txBody>
      </p:sp>
    </p:spTree>
    <p:extLst>
      <p:ext uri="{BB962C8B-B14F-4D97-AF65-F5344CB8AC3E}">
        <p14:creationId xmlns:p14="http://schemas.microsoft.com/office/powerpoint/2010/main" val="322685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concept of productivity </a:t>
            </a:r>
          </a:p>
        </p:txBody>
      </p:sp>
      <p:sp>
        <p:nvSpPr>
          <p:cNvPr id="3" name="Content Placeholder 2"/>
          <p:cNvSpPr>
            <a:spLocks noGrp="1"/>
          </p:cNvSpPr>
          <p:nvPr>
            <p:ph idx="1"/>
          </p:nvPr>
        </p:nvSpPr>
        <p:spPr/>
        <p:txBody>
          <a:bodyPr>
            <a:normAutofit/>
          </a:bodyPr>
          <a:lstStyle/>
          <a:p>
            <a:pPr marL="228600" lvl="1">
              <a:spcBef>
                <a:spcPts val="1000"/>
              </a:spcBef>
            </a:pPr>
            <a:r>
              <a:rPr lang="en-US" b="1" dirty="0"/>
              <a:t>Productivity</a:t>
            </a:r>
            <a:r>
              <a:rPr lang="en-US" dirty="0"/>
              <a:t>: Amount and value of goods and services produced (outputs) from set amounts of resources (inputs</a:t>
            </a:r>
            <a:r>
              <a:rPr lang="en-US" dirty="0" smtClean="0"/>
              <a:t>).</a:t>
            </a:r>
          </a:p>
          <a:p>
            <a:pPr lvl="1"/>
            <a:r>
              <a:rPr lang="en-US" dirty="0"/>
              <a:t>How productivity is measured</a:t>
            </a:r>
          </a:p>
          <a:p>
            <a:pPr lvl="2"/>
            <a:r>
              <a:rPr lang="en-US" dirty="0"/>
              <a:t>Number of products produced/Number of steps involved in producing </a:t>
            </a:r>
            <a:r>
              <a:rPr lang="en-US" dirty="0" smtClean="0"/>
              <a:t>them</a:t>
            </a:r>
          </a:p>
          <a:p>
            <a:pPr lvl="3"/>
            <a:r>
              <a:rPr lang="en-US" dirty="0" smtClean="0"/>
              <a:t>Output </a:t>
            </a:r>
            <a:r>
              <a:rPr lang="en-US" dirty="0"/>
              <a:t>per unit of input—is the fundamental determinant of the growth of a country’s material standard of living. The most commonly cited measures are output per worker and output per hour—measures of labor productivity. One cannot have sustained growth in output per person—the most general measure of a country’s material standard of living—without sustained growth in output per worker.</a:t>
            </a:r>
          </a:p>
          <a:p>
            <a:pPr lvl="2"/>
            <a:r>
              <a:rPr lang="en-US" dirty="0"/>
              <a:t>Dollar value of total sales/ Number of salespeople who make the </a:t>
            </a:r>
            <a:r>
              <a:rPr lang="en-US" dirty="0" smtClean="0"/>
              <a:t>sales</a:t>
            </a:r>
            <a:r>
              <a:rPr lang="en-US" dirty="0"/>
              <a:t> </a:t>
            </a:r>
          </a:p>
          <a:p>
            <a:pPr lvl="2"/>
            <a:r>
              <a:rPr lang="en-US" dirty="0"/>
              <a:t>Dollar value of total sales/costs of making those sales</a:t>
            </a:r>
          </a:p>
          <a:p>
            <a:pPr marL="228600" lvl="1">
              <a:spcBef>
                <a:spcPts val="1000"/>
              </a:spcBef>
            </a:pPr>
            <a:endParaRPr lang="en-US" dirty="0"/>
          </a:p>
          <a:p>
            <a:endParaRPr lang="en-US" dirty="0"/>
          </a:p>
        </p:txBody>
      </p:sp>
    </p:spTree>
    <p:extLst>
      <p:ext uri="{BB962C8B-B14F-4D97-AF65-F5344CB8AC3E}">
        <p14:creationId xmlns:p14="http://schemas.microsoft.com/office/powerpoint/2010/main" val="269193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Measuring Productivity Activities</a:t>
            </a:r>
            <a:endParaRPr lang="en-US" dirty="0"/>
          </a:p>
        </p:txBody>
      </p:sp>
      <p:sp>
        <p:nvSpPr>
          <p:cNvPr id="3" name="Content Placeholder 2"/>
          <p:cNvSpPr>
            <a:spLocks noGrp="1"/>
          </p:cNvSpPr>
          <p:nvPr>
            <p:ph idx="1"/>
          </p:nvPr>
        </p:nvSpPr>
        <p:spPr/>
        <p:txBody>
          <a:bodyPr>
            <a:normAutofit/>
          </a:bodyPr>
          <a:lstStyle/>
          <a:p>
            <a:pPr>
              <a:lnSpc>
                <a:spcPct val="80000"/>
              </a:lnSpc>
            </a:pPr>
            <a:r>
              <a:rPr lang="en-US" altLang="en-US" dirty="0" smtClean="0"/>
              <a:t>Gross Domestic Product (GDP) - GDP  is the highly used measurement to determine a country’s overall economic output. GDP is a country’s total dollar value of all final goods and services produced in one year.</a:t>
            </a:r>
          </a:p>
          <a:p>
            <a:pPr>
              <a:lnSpc>
                <a:spcPct val="80000"/>
              </a:lnSpc>
            </a:pPr>
            <a:r>
              <a:rPr lang="en-US" altLang="en-US" dirty="0" smtClean="0"/>
              <a:t>Major </a:t>
            </a:r>
            <a:r>
              <a:rPr lang="en-US" altLang="en-US" dirty="0"/>
              <a:t>categories of GDP</a:t>
            </a:r>
          </a:p>
          <a:p>
            <a:pPr lvl="1">
              <a:lnSpc>
                <a:spcPct val="80000"/>
              </a:lnSpc>
            </a:pPr>
            <a:r>
              <a:rPr lang="en-US" altLang="en-US" dirty="0"/>
              <a:t>Individual spending</a:t>
            </a:r>
          </a:p>
          <a:p>
            <a:pPr lvl="1">
              <a:lnSpc>
                <a:spcPct val="80000"/>
              </a:lnSpc>
            </a:pPr>
            <a:r>
              <a:rPr lang="en-US" altLang="en-US" dirty="0"/>
              <a:t>Business spending</a:t>
            </a:r>
          </a:p>
          <a:p>
            <a:pPr lvl="1">
              <a:lnSpc>
                <a:spcPct val="80000"/>
              </a:lnSpc>
            </a:pPr>
            <a:r>
              <a:rPr lang="en-US" altLang="en-US" dirty="0"/>
              <a:t>Government spending</a:t>
            </a:r>
          </a:p>
          <a:p>
            <a:pPr lvl="1">
              <a:lnSpc>
                <a:spcPct val="80000"/>
              </a:lnSpc>
            </a:pPr>
            <a:r>
              <a:rPr lang="en-US" altLang="en-US" dirty="0"/>
              <a:t>Exports minus </a:t>
            </a:r>
            <a:r>
              <a:rPr lang="en-US" altLang="en-US" dirty="0" smtClean="0"/>
              <a:t>imports</a:t>
            </a:r>
          </a:p>
          <a:p>
            <a:pPr>
              <a:lnSpc>
                <a:spcPct val="80000"/>
              </a:lnSpc>
            </a:pPr>
            <a:r>
              <a:rPr lang="en-US" altLang="en-US" dirty="0" smtClean="0"/>
              <a:t>GDP per capita =_________</a:t>
            </a:r>
            <a:r>
              <a:rPr lang="en-US" altLang="en-US" b="1" u="sng" dirty="0" smtClean="0"/>
              <a:t>GDP</a:t>
            </a:r>
            <a:r>
              <a:rPr lang="en-US" altLang="en-US" u="sng" dirty="0" smtClean="0"/>
              <a:t>__________</a:t>
            </a:r>
          </a:p>
          <a:p>
            <a:pPr lvl="1">
              <a:buNone/>
            </a:pPr>
            <a:r>
              <a:rPr lang="en-US" altLang="en-US" dirty="0" smtClean="0"/>
              <a:t>			                        Total Population</a:t>
            </a:r>
          </a:p>
          <a:p>
            <a:pPr lvl="1"/>
            <a:r>
              <a:rPr lang="en-US" dirty="0" smtClean="0"/>
              <a:t>GDP per Capita is income per person earn</a:t>
            </a:r>
            <a:endParaRPr lang="en-US" dirty="0"/>
          </a:p>
        </p:txBody>
      </p:sp>
    </p:spTree>
    <p:extLst>
      <p:ext uri="{BB962C8B-B14F-4D97-AF65-F5344CB8AC3E}">
        <p14:creationId xmlns:p14="http://schemas.microsoft.com/office/powerpoint/2010/main" val="396250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4"/>
            <a:ext cx="10515600" cy="1325563"/>
          </a:xfrm>
        </p:spPr>
        <p:txBody>
          <a:bodyPr/>
          <a:lstStyle/>
          <a:p>
            <a:r>
              <a:rPr lang="en-US" altLang="en-US" dirty="0" smtClean="0"/>
              <a:t>Measuring Productivity Activities</a:t>
            </a:r>
            <a:endParaRPr lang="en-US" dirty="0"/>
          </a:p>
        </p:txBody>
      </p:sp>
      <p:sp>
        <p:nvSpPr>
          <p:cNvPr id="3" name="Content Placeholder 2"/>
          <p:cNvSpPr>
            <a:spLocks noGrp="1"/>
          </p:cNvSpPr>
          <p:nvPr>
            <p:ph idx="1"/>
          </p:nvPr>
        </p:nvSpPr>
        <p:spPr>
          <a:xfrm>
            <a:off x="838200" y="997526"/>
            <a:ext cx="10515600" cy="5247409"/>
          </a:xfrm>
        </p:spPr>
        <p:txBody>
          <a:bodyPr>
            <a:noAutofit/>
          </a:bodyPr>
          <a:lstStyle/>
          <a:p>
            <a:r>
              <a:rPr lang="en-US" sz="1600" dirty="0" smtClean="0"/>
              <a:t>Labor Activities</a:t>
            </a:r>
          </a:p>
          <a:p>
            <a:pPr lvl="1"/>
            <a:r>
              <a:rPr lang="en-US" altLang="en-US" sz="1600" b="1" dirty="0" smtClean="0"/>
              <a:t>Unemployment rate </a:t>
            </a:r>
            <a:r>
              <a:rPr lang="en-US" altLang="en-US" sz="1600" dirty="0" smtClean="0"/>
              <a:t>includes the people of the labor force that </a:t>
            </a:r>
            <a:r>
              <a:rPr lang="en-US" altLang="en-US" sz="1600" dirty="0" smtClean="0">
                <a:solidFill>
                  <a:srgbClr val="FF0000"/>
                </a:solidFill>
              </a:rPr>
              <a:t>are</a:t>
            </a:r>
            <a:r>
              <a:rPr lang="en-US" altLang="en-US" sz="1600" dirty="0" smtClean="0"/>
              <a:t> unemployed, are looking for work, willing to work, and unable to find work.</a:t>
            </a:r>
          </a:p>
          <a:p>
            <a:r>
              <a:rPr lang="en-US" altLang="en-US" sz="1600" dirty="0" smtClean="0"/>
              <a:t>Consumer Spending</a:t>
            </a:r>
          </a:p>
          <a:p>
            <a:pPr lvl="1">
              <a:buNone/>
            </a:pPr>
            <a:r>
              <a:rPr lang="en-US" altLang="en-US" sz="1600" dirty="0" smtClean="0"/>
              <a:t>Measurement of  consumer spending:</a:t>
            </a:r>
          </a:p>
          <a:p>
            <a:pPr lvl="2"/>
            <a:r>
              <a:rPr lang="en-US" altLang="en-US" sz="1600" b="1" dirty="0" smtClean="0"/>
              <a:t>Personal income </a:t>
            </a:r>
            <a:r>
              <a:rPr lang="en-US" altLang="en-US" sz="1600" dirty="0" smtClean="0"/>
              <a:t>includes the total wages and salaries plus investment income and government payments to individuals.</a:t>
            </a:r>
          </a:p>
          <a:p>
            <a:pPr lvl="2"/>
            <a:r>
              <a:rPr lang="en-US" altLang="en-US" sz="1600" b="1" dirty="0" smtClean="0"/>
              <a:t>Retail Sales </a:t>
            </a:r>
            <a:r>
              <a:rPr lang="en-US" altLang="en-US" sz="1600" dirty="0" smtClean="0"/>
              <a:t>include the sales of goods and services purchased to indicate the spending patterns</a:t>
            </a:r>
          </a:p>
          <a:p>
            <a:r>
              <a:rPr lang="en-US" sz="1600" dirty="0" smtClean="0"/>
              <a:t>Investment Activities</a:t>
            </a:r>
          </a:p>
          <a:p>
            <a:pPr lvl="1"/>
            <a:r>
              <a:rPr lang="en-US" altLang="en-US" sz="1600" dirty="0" smtClean="0"/>
              <a:t>Businesses use money deposited in </a:t>
            </a:r>
            <a:r>
              <a:rPr lang="en-US" altLang="en-US" sz="1600" b="1" dirty="0" smtClean="0"/>
              <a:t>personal saving accounts </a:t>
            </a:r>
            <a:r>
              <a:rPr lang="en-US" altLang="en-US" sz="1600" dirty="0" smtClean="0"/>
              <a:t>to buy equipment or products for their businesses. Savers </a:t>
            </a:r>
            <a:r>
              <a:rPr lang="en-US" altLang="en-US" sz="1600" b="1" dirty="0" smtClean="0"/>
              <a:t>earn interest </a:t>
            </a:r>
            <a:r>
              <a:rPr lang="en-US" altLang="en-US" sz="1600" dirty="0" smtClean="0"/>
              <a:t>on money used by companies and other individuals. The savings rate of a country is an important factor for economic growth.</a:t>
            </a:r>
          </a:p>
          <a:p>
            <a:pPr lvl="1"/>
            <a:r>
              <a:rPr lang="en-US" altLang="en-US" sz="1600" dirty="0" smtClean="0"/>
              <a:t>Higher earnings for businesses increases their value, which causes a demand for people wanting to buy the </a:t>
            </a:r>
            <a:r>
              <a:rPr lang="en-US" altLang="en-US" sz="1600" b="1" dirty="0" smtClean="0"/>
              <a:t>businesses stock</a:t>
            </a:r>
            <a:r>
              <a:rPr lang="en-US" altLang="en-US" sz="1600" dirty="0" smtClean="0"/>
              <a:t>.</a:t>
            </a:r>
          </a:p>
          <a:p>
            <a:pPr lvl="1"/>
            <a:r>
              <a:rPr lang="en-US" altLang="en-US" sz="1600" dirty="0" smtClean="0"/>
              <a:t>The </a:t>
            </a:r>
            <a:r>
              <a:rPr lang="en-US" altLang="en-US" sz="1600" b="1" dirty="0" smtClean="0"/>
              <a:t>bond market </a:t>
            </a:r>
            <a:r>
              <a:rPr lang="en-US" altLang="en-US" sz="1600" dirty="0" smtClean="0"/>
              <a:t>make available for businesses and government to borrow money. Bondholders earn interest on money loaned to businesses and government.</a:t>
            </a:r>
          </a:p>
          <a:p>
            <a:r>
              <a:rPr lang="en-US" altLang="en-US" sz="1600" dirty="0" smtClean="0"/>
              <a:t>Borrowing Activities</a:t>
            </a:r>
          </a:p>
          <a:p>
            <a:pPr lvl="1"/>
            <a:r>
              <a:rPr lang="en-US" altLang="en-US" sz="1600" dirty="0" smtClean="0"/>
              <a:t>Governments borrow money to finance projects like schools, public highways, and parks. If the government spend more money than it collects, then a budget deficit is resulted.</a:t>
            </a:r>
          </a:p>
          <a:p>
            <a:pPr lvl="1"/>
            <a:r>
              <a:rPr lang="en-US" altLang="en-US" sz="1600" dirty="0" smtClean="0"/>
              <a:t>Companies may borrow money to start up or expand. Using borrowed fund efficiently can result in an increase in sales and profits.</a:t>
            </a:r>
            <a:endParaRPr lang="en-US" sz="1600" dirty="0"/>
          </a:p>
        </p:txBody>
      </p:sp>
    </p:spTree>
    <p:extLst>
      <p:ext uri="{BB962C8B-B14F-4D97-AF65-F5344CB8AC3E}">
        <p14:creationId xmlns:p14="http://schemas.microsoft.com/office/powerpoint/2010/main" val="272457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concept of productivity </a:t>
            </a:r>
            <a:endParaRPr lang="en-US" dirty="0"/>
          </a:p>
        </p:txBody>
      </p:sp>
      <p:sp>
        <p:nvSpPr>
          <p:cNvPr id="3" name="Content Placeholder 2"/>
          <p:cNvSpPr>
            <a:spLocks noGrp="1"/>
          </p:cNvSpPr>
          <p:nvPr>
            <p:ph idx="1"/>
          </p:nvPr>
        </p:nvSpPr>
        <p:spPr/>
        <p:txBody>
          <a:bodyPr/>
          <a:lstStyle/>
          <a:p>
            <a:pPr lvl="1"/>
            <a:r>
              <a:rPr lang="en-US" dirty="0"/>
              <a:t>Describe factors that enhance productivity</a:t>
            </a:r>
          </a:p>
          <a:p>
            <a:pPr lvl="2"/>
            <a:r>
              <a:rPr lang="en-US" dirty="0"/>
              <a:t>Specialization/Division of </a:t>
            </a:r>
            <a:r>
              <a:rPr lang="en-US" dirty="0" smtClean="0"/>
              <a:t>labor (one skill or task completed by one worker)</a:t>
            </a:r>
            <a:endParaRPr lang="en-US" dirty="0"/>
          </a:p>
          <a:p>
            <a:pPr lvl="2"/>
            <a:r>
              <a:rPr lang="en-US" dirty="0"/>
              <a:t>Increased capital </a:t>
            </a:r>
            <a:r>
              <a:rPr lang="en-US" dirty="0" smtClean="0"/>
              <a:t>(money) investment</a:t>
            </a:r>
            <a:endParaRPr lang="en-US" dirty="0"/>
          </a:p>
          <a:p>
            <a:pPr lvl="2"/>
            <a:r>
              <a:rPr lang="en-US" dirty="0"/>
              <a:t>Mass </a:t>
            </a:r>
            <a:r>
              <a:rPr lang="en-US" dirty="0" smtClean="0"/>
              <a:t>production (assembly lines)</a:t>
            </a:r>
            <a:endParaRPr lang="en-US" dirty="0"/>
          </a:p>
          <a:p>
            <a:pPr lvl="2"/>
            <a:r>
              <a:rPr lang="en-US" dirty="0"/>
              <a:t>Research and </a:t>
            </a:r>
            <a:r>
              <a:rPr lang="en-US" dirty="0" smtClean="0"/>
              <a:t>development (improving production)</a:t>
            </a:r>
            <a:endParaRPr lang="en-US" dirty="0"/>
          </a:p>
          <a:p>
            <a:pPr lvl="2"/>
            <a:r>
              <a:rPr lang="en-US" dirty="0"/>
              <a:t>Working within government regulations</a:t>
            </a:r>
          </a:p>
          <a:p>
            <a:pPr lvl="2"/>
            <a:r>
              <a:rPr lang="en-US" dirty="0"/>
              <a:t>Training and </a:t>
            </a:r>
            <a:r>
              <a:rPr lang="en-US" dirty="0" smtClean="0"/>
              <a:t>education (skilled labor)</a:t>
            </a:r>
            <a:endParaRPr lang="en-US" dirty="0"/>
          </a:p>
          <a:p>
            <a:pPr lvl="2"/>
            <a:r>
              <a:rPr lang="en-US" dirty="0"/>
              <a:t>Communication</a:t>
            </a:r>
          </a:p>
          <a:p>
            <a:pPr lvl="2"/>
            <a:r>
              <a:rPr lang="en-US" dirty="0"/>
              <a:t>Participative decision making</a:t>
            </a:r>
          </a:p>
          <a:p>
            <a:pPr lvl="2"/>
            <a:r>
              <a:rPr lang="en-US" dirty="0" smtClean="0"/>
              <a:t>Motivation (incentives, benefits)</a:t>
            </a:r>
            <a:endParaRPr lang="en-US" dirty="0"/>
          </a:p>
          <a:p>
            <a:pPr lvl="2"/>
            <a:r>
              <a:rPr lang="en-US" dirty="0"/>
              <a:t>Quality of work </a:t>
            </a:r>
            <a:r>
              <a:rPr lang="en-US" dirty="0" smtClean="0"/>
              <a:t>life </a:t>
            </a:r>
            <a:endParaRPr lang="en-US" dirty="0"/>
          </a:p>
          <a:p>
            <a:endParaRPr lang="en-US" dirty="0"/>
          </a:p>
        </p:txBody>
      </p:sp>
    </p:spTree>
    <p:extLst>
      <p:ext uri="{BB962C8B-B14F-4D97-AF65-F5344CB8AC3E}">
        <p14:creationId xmlns:p14="http://schemas.microsoft.com/office/powerpoint/2010/main" val="226913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concept of productivity </a:t>
            </a:r>
            <a:endParaRPr lang="en-US" dirty="0"/>
          </a:p>
        </p:txBody>
      </p:sp>
      <p:sp>
        <p:nvSpPr>
          <p:cNvPr id="3" name="Content Placeholder 2"/>
          <p:cNvSpPr>
            <a:spLocks noGrp="1"/>
          </p:cNvSpPr>
          <p:nvPr>
            <p:ph idx="1"/>
          </p:nvPr>
        </p:nvSpPr>
        <p:spPr/>
        <p:txBody>
          <a:bodyPr/>
          <a:lstStyle/>
          <a:p>
            <a:pPr lvl="1"/>
            <a:r>
              <a:rPr lang="en-US" dirty="0"/>
              <a:t>Describe factors that hinder productivity</a:t>
            </a:r>
          </a:p>
          <a:p>
            <a:pPr lvl="2"/>
            <a:r>
              <a:rPr lang="en-US" dirty="0"/>
              <a:t>Lack of </a:t>
            </a:r>
            <a:r>
              <a:rPr lang="en-US" dirty="0" smtClean="0"/>
              <a:t>standardization (no quality control)</a:t>
            </a:r>
            <a:endParaRPr lang="en-US" dirty="0"/>
          </a:p>
          <a:p>
            <a:pPr lvl="2"/>
            <a:r>
              <a:rPr lang="en-US" dirty="0"/>
              <a:t>Lack of </a:t>
            </a:r>
            <a:r>
              <a:rPr lang="en-US" dirty="0" smtClean="0"/>
              <a:t>tools/equipment </a:t>
            </a:r>
            <a:endParaRPr lang="en-US" dirty="0"/>
          </a:p>
          <a:p>
            <a:pPr lvl="2"/>
            <a:r>
              <a:rPr lang="en-US" dirty="0"/>
              <a:t>Too many different </a:t>
            </a:r>
            <a:r>
              <a:rPr lang="en-US" dirty="0" smtClean="0"/>
              <a:t>products  </a:t>
            </a:r>
            <a:endParaRPr lang="en-US" dirty="0"/>
          </a:p>
          <a:p>
            <a:pPr lvl="2"/>
            <a:r>
              <a:rPr lang="en-US" dirty="0"/>
              <a:t>Poor product/service design</a:t>
            </a:r>
          </a:p>
          <a:p>
            <a:pPr lvl="2"/>
            <a:r>
              <a:rPr lang="en-US" dirty="0"/>
              <a:t>Lack of communication</a:t>
            </a:r>
          </a:p>
          <a:p>
            <a:pPr lvl="2"/>
            <a:r>
              <a:rPr lang="en-US" dirty="0"/>
              <a:t>Poor </a:t>
            </a:r>
            <a:r>
              <a:rPr lang="en-US" dirty="0" smtClean="0"/>
              <a:t>planning (from top management)</a:t>
            </a:r>
            <a:endParaRPr lang="en-US" dirty="0"/>
          </a:p>
          <a:p>
            <a:pPr lvl="2"/>
            <a:r>
              <a:rPr lang="en-US" dirty="0"/>
              <a:t>Lack of worker knowledge and </a:t>
            </a:r>
            <a:r>
              <a:rPr lang="en-US" dirty="0" smtClean="0"/>
              <a:t>education (no skills or experience)</a:t>
            </a:r>
            <a:endParaRPr lang="en-US" dirty="0"/>
          </a:p>
          <a:p>
            <a:pPr lvl="2"/>
            <a:r>
              <a:rPr lang="en-US" dirty="0"/>
              <a:t>Personality conflicts</a:t>
            </a:r>
          </a:p>
          <a:p>
            <a:pPr lvl="2"/>
            <a:r>
              <a:rPr lang="en-US" dirty="0"/>
              <a:t>Poor or unsafe working conditions</a:t>
            </a:r>
          </a:p>
          <a:p>
            <a:pPr lvl="2"/>
            <a:r>
              <a:rPr lang="en-US" dirty="0"/>
              <a:t>Unclear goals</a:t>
            </a:r>
          </a:p>
          <a:p>
            <a:endParaRPr lang="en-US" dirty="0"/>
          </a:p>
        </p:txBody>
      </p:sp>
    </p:spTree>
    <p:extLst>
      <p:ext uri="{BB962C8B-B14F-4D97-AF65-F5344CB8AC3E}">
        <p14:creationId xmlns:p14="http://schemas.microsoft.com/office/powerpoint/2010/main" val="316515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538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5.00 Understand Economics</vt:lpstr>
      <vt:lpstr>Explain the concept of productivity </vt:lpstr>
      <vt:lpstr>Measuring Productivity Activities</vt:lpstr>
      <vt:lpstr>Measuring Productivity Activities</vt:lpstr>
      <vt:lpstr>Explain the concept of productivity </vt:lpstr>
      <vt:lpstr>Explain the concept of productivity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Peck, Deanna C.</cp:lastModifiedBy>
  <cp:revision>6</cp:revision>
  <dcterms:created xsi:type="dcterms:W3CDTF">2016-07-08T16:13:08Z</dcterms:created>
  <dcterms:modified xsi:type="dcterms:W3CDTF">2016-07-08T18:22:46Z</dcterms:modified>
</cp:coreProperties>
</file>