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AD5F9D-911A-43C6-A893-33F320559B9B}"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63954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D5F9D-911A-43C6-A893-33F320559B9B}"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277955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D5F9D-911A-43C6-A893-33F320559B9B}"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94335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D5F9D-911A-43C6-A893-33F320559B9B}"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128032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AD5F9D-911A-43C6-A893-33F320559B9B}"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2124447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AD5F9D-911A-43C6-A893-33F320559B9B}"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78869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AD5F9D-911A-43C6-A893-33F320559B9B}"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423482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AD5F9D-911A-43C6-A893-33F320559B9B}"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392234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D5F9D-911A-43C6-A893-33F320559B9B}"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325300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AD5F9D-911A-43C6-A893-33F320559B9B}"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317715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AD5F9D-911A-43C6-A893-33F320559B9B}"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5D975-3EF9-4D12-91AA-CA3057622E01}" type="slidenum">
              <a:rPr lang="en-US" smtClean="0"/>
              <a:t>‹#›</a:t>
            </a:fld>
            <a:endParaRPr lang="en-US"/>
          </a:p>
        </p:txBody>
      </p:sp>
    </p:spTree>
    <p:extLst>
      <p:ext uri="{BB962C8B-B14F-4D97-AF65-F5344CB8AC3E}">
        <p14:creationId xmlns:p14="http://schemas.microsoft.com/office/powerpoint/2010/main" val="5721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D5F9D-911A-43C6-A893-33F320559B9B}"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5D975-3EF9-4D12-91AA-CA3057622E01}" type="slidenum">
              <a:rPr lang="en-US" smtClean="0"/>
              <a:t>‹#›</a:t>
            </a:fld>
            <a:endParaRPr lang="en-US"/>
          </a:p>
        </p:txBody>
      </p:sp>
    </p:spTree>
    <p:extLst>
      <p:ext uri="{BB962C8B-B14F-4D97-AF65-F5344CB8AC3E}">
        <p14:creationId xmlns:p14="http://schemas.microsoft.com/office/powerpoint/2010/main" val="6991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6.00 Understand Financial Analysis</a:t>
            </a:r>
            <a:endParaRPr lang="en-US" dirty="0"/>
          </a:p>
        </p:txBody>
      </p:sp>
      <p:sp>
        <p:nvSpPr>
          <p:cNvPr id="3" name="Subtitle 2"/>
          <p:cNvSpPr>
            <a:spLocks noGrp="1"/>
          </p:cNvSpPr>
          <p:nvPr>
            <p:ph type="subTitle" idx="1"/>
          </p:nvPr>
        </p:nvSpPr>
        <p:spPr/>
        <p:txBody>
          <a:bodyPr/>
          <a:lstStyle/>
          <a:p>
            <a:r>
              <a:rPr lang="en-US" dirty="0"/>
              <a:t>NC CTE 6.02: Acquire a foundational knowledge of finance to understand its nature and scope.</a:t>
            </a:r>
          </a:p>
        </p:txBody>
      </p:sp>
    </p:spTree>
    <p:extLst>
      <p:ext uri="{BB962C8B-B14F-4D97-AF65-F5344CB8AC3E}">
        <p14:creationId xmlns:p14="http://schemas.microsoft.com/office/powerpoint/2010/main" val="4207157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role of finance in business </a:t>
            </a:r>
          </a:p>
        </p:txBody>
      </p:sp>
      <p:sp>
        <p:nvSpPr>
          <p:cNvPr id="3" name="Content Placeholder 2"/>
          <p:cNvSpPr>
            <a:spLocks noGrp="1"/>
          </p:cNvSpPr>
          <p:nvPr>
            <p:ph idx="1"/>
          </p:nvPr>
        </p:nvSpPr>
        <p:spPr/>
        <p:txBody>
          <a:bodyPr/>
          <a:lstStyle/>
          <a:p>
            <a:pPr marL="228600" lvl="1">
              <a:spcBef>
                <a:spcPts val="1000"/>
              </a:spcBef>
            </a:pPr>
            <a:r>
              <a:rPr lang="en-US" dirty="0"/>
              <a:t>Distinguish between accounting and finance</a:t>
            </a:r>
          </a:p>
          <a:p>
            <a:pPr lvl="1"/>
            <a:r>
              <a:rPr lang="en-US" b="1" dirty="0" smtClean="0"/>
              <a:t>Accounting </a:t>
            </a:r>
            <a:r>
              <a:rPr lang="en-US" dirty="0" smtClean="0"/>
              <a:t>- The process of keeping and interpreting financial records. </a:t>
            </a:r>
          </a:p>
          <a:p>
            <a:pPr lvl="1"/>
            <a:r>
              <a:rPr lang="en-US" b="1" dirty="0" smtClean="0"/>
              <a:t>Finance - </a:t>
            </a:r>
            <a:r>
              <a:rPr lang="en-US" dirty="0" smtClean="0"/>
              <a:t>The process of obtaining funds and using them to achieve the goals of the business </a:t>
            </a:r>
          </a:p>
          <a:p>
            <a:pPr lvl="2"/>
            <a:r>
              <a:rPr lang="en-US" dirty="0" smtClean="0"/>
              <a:t>Financial management deals with the study of procuring funds and its effective and judicious utilization, in terms of the overall objectives of the firm, and expectations of the providers of funds.</a:t>
            </a:r>
          </a:p>
          <a:p>
            <a:pPr lvl="2"/>
            <a:r>
              <a:rPr lang="en-US" dirty="0" smtClean="0"/>
              <a:t>Financial management is concerned with optimum utilization of resources.</a:t>
            </a:r>
          </a:p>
          <a:p>
            <a:pPr lvl="2"/>
            <a:r>
              <a:rPr lang="en-US" dirty="0" smtClean="0"/>
              <a:t>Understanding the universality and importance of finance, finance manager is associated, in modern business, in all activities as no activity can exist without funds. </a:t>
            </a:r>
            <a:endParaRPr lang="en-US" dirty="0"/>
          </a:p>
          <a:p>
            <a:pPr lvl="2"/>
            <a:r>
              <a:rPr lang="en-US" dirty="0" smtClean="0"/>
              <a:t>Financial Decisions or Finance Functions are closely inter-connected</a:t>
            </a:r>
            <a:endParaRPr lang="en-US" dirty="0"/>
          </a:p>
        </p:txBody>
      </p:sp>
    </p:spTree>
    <p:extLst>
      <p:ext uri="{BB962C8B-B14F-4D97-AF65-F5344CB8AC3E}">
        <p14:creationId xmlns:p14="http://schemas.microsoft.com/office/powerpoint/2010/main" val="109224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role of finance in business </a:t>
            </a:r>
            <a:endParaRPr lang="en-US" dirty="0"/>
          </a:p>
        </p:txBody>
      </p:sp>
      <p:sp>
        <p:nvSpPr>
          <p:cNvPr id="3" name="Content Placeholder 2"/>
          <p:cNvSpPr>
            <a:spLocks noGrp="1"/>
          </p:cNvSpPr>
          <p:nvPr>
            <p:ph idx="1"/>
          </p:nvPr>
        </p:nvSpPr>
        <p:spPr/>
        <p:txBody>
          <a:bodyPr>
            <a:normAutofit lnSpcReduction="10000"/>
          </a:bodyPr>
          <a:lstStyle/>
          <a:p>
            <a:r>
              <a:rPr lang="en-US" dirty="0"/>
              <a:t>Discuss the primary finance activities</a:t>
            </a:r>
          </a:p>
          <a:p>
            <a:pPr lvl="1"/>
            <a:r>
              <a:rPr lang="en-US" dirty="0"/>
              <a:t>Making investment </a:t>
            </a:r>
            <a:r>
              <a:rPr lang="en-US" dirty="0" smtClean="0"/>
              <a:t>decisions - Investment decisions relate to the total amount of assets to be held and their composition in the form of fixed and current assets.</a:t>
            </a:r>
          </a:p>
          <a:p>
            <a:pPr lvl="2"/>
            <a:r>
              <a:rPr lang="en-US" b="1" dirty="0" smtClean="0"/>
              <a:t>Capital Investment Decisions </a:t>
            </a:r>
            <a:r>
              <a:rPr lang="en-US" dirty="0" smtClean="0"/>
              <a:t>- Decisions that determine which projects a business will invest in, how the investment(s) will be financed, and whether or not to pay dividends to shareholders.</a:t>
            </a:r>
          </a:p>
          <a:p>
            <a:pPr lvl="2"/>
            <a:r>
              <a:rPr lang="en-US" b="1" dirty="0" smtClean="0"/>
              <a:t>Working Capital Management </a:t>
            </a:r>
            <a:r>
              <a:rPr lang="en-US" dirty="0" smtClean="0"/>
              <a:t>- Management of a firm’s current balance of assets and liabilities; involves accounts payable and receivable, inventory and cash. </a:t>
            </a:r>
          </a:p>
          <a:p>
            <a:pPr lvl="2"/>
            <a:r>
              <a:rPr lang="en-US" b="1" dirty="0" smtClean="0"/>
              <a:t>Cash Conversion Cycle of Working Capital Management </a:t>
            </a:r>
            <a:r>
              <a:rPr lang="en-US" dirty="0" smtClean="0"/>
              <a:t>- Ratio that refers to the number of days between a company’s paying for raw materials and receiving cash from selling the products made from those raw materials. </a:t>
            </a:r>
          </a:p>
          <a:p>
            <a:pPr lvl="2"/>
            <a:r>
              <a:rPr lang="en-US" b="1" dirty="0" smtClean="0"/>
              <a:t>Return on Capital </a:t>
            </a:r>
            <a:r>
              <a:rPr lang="en-US" dirty="0" smtClean="0"/>
              <a:t>- A measure of how well a business generates cash flow in relation to the capital it has already invested in itself. </a:t>
            </a:r>
            <a:endParaRPr lang="en-US" dirty="0"/>
          </a:p>
          <a:p>
            <a:endParaRPr lang="en-US" dirty="0"/>
          </a:p>
        </p:txBody>
      </p:sp>
    </p:spTree>
    <p:extLst>
      <p:ext uri="{BB962C8B-B14F-4D97-AF65-F5344CB8AC3E}">
        <p14:creationId xmlns:p14="http://schemas.microsoft.com/office/powerpoint/2010/main" val="403311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role of finance in business </a:t>
            </a:r>
            <a:endParaRPr lang="en-US" dirty="0"/>
          </a:p>
        </p:txBody>
      </p:sp>
      <p:sp>
        <p:nvSpPr>
          <p:cNvPr id="3" name="Content Placeholder 2"/>
          <p:cNvSpPr>
            <a:spLocks noGrp="1"/>
          </p:cNvSpPr>
          <p:nvPr>
            <p:ph idx="1"/>
          </p:nvPr>
        </p:nvSpPr>
        <p:spPr/>
        <p:txBody>
          <a:bodyPr/>
          <a:lstStyle/>
          <a:p>
            <a:r>
              <a:rPr lang="en-US" dirty="0"/>
              <a:t>Discuss the primary finance activities</a:t>
            </a:r>
          </a:p>
          <a:p>
            <a:pPr lvl="1"/>
            <a:r>
              <a:rPr lang="en-US" dirty="0" smtClean="0"/>
              <a:t>Making </a:t>
            </a:r>
            <a:r>
              <a:rPr lang="en-US" dirty="0"/>
              <a:t>financing </a:t>
            </a:r>
            <a:r>
              <a:rPr lang="en-US" dirty="0" smtClean="0"/>
              <a:t>decisions</a:t>
            </a:r>
          </a:p>
          <a:p>
            <a:pPr lvl="2"/>
            <a:r>
              <a:rPr lang="en-US" dirty="0" smtClean="0"/>
              <a:t>Finance decision is concerned with the mix or composition of the sources of raising the funds required by the firm. In other words, it is related to the pattern of financing. </a:t>
            </a:r>
          </a:p>
          <a:p>
            <a:pPr lvl="2"/>
            <a:r>
              <a:rPr lang="en-US" dirty="0" smtClean="0"/>
              <a:t>Many firms have failed, not because of inefficiency of production, inability in marketing or non-availability of funds but due to the absence of competent finance manager. I</a:t>
            </a:r>
            <a:endParaRPr lang="en-US" dirty="0"/>
          </a:p>
          <a:p>
            <a:endParaRPr lang="en-US" dirty="0"/>
          </a:p>
        </p:txBody>
      </p:sp>
    </p:spTree>
    <p:extLst>
      <p:ext uri="{BB962C8B-B14F-4D97-AF65-F5344CB8AC3E}">
        <p14:creationId xmlns:p14="http://schemas.microsoft.com/office/powerpoint/2010/main" val="3982915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380</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6.00 Understand Financial Analysis</vt:lpstr>
      <vt:lpstr>Explain the role of finance in business </vt:lpstr>
      <vt:lpstr>Explain the role of finance in business </vt:lpstr>
      <vt:lpstr>Explain the role of finance in business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6.00 Understand Financial Analysis</dc:title>
  <dc:creator>Peck, Deanna C.</dc:creator>
  <cp:lastModifiedBy>Peck, Deanna C.</cp:lastModifiedBy>
  <cp:revision>3</cp:revision>
  <dcterms:created xsi:type="dcterms:W3CDTF">2016-08-13T19:51:20Z</dcterms:created>
  <dcterms:modified xsi:type="dcterms:W3CDTF">2016-08-13T19:55:10Z</dcterms:modified>
</cp:coreProperties>
</file>