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59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24476D-B11B-4343-9ADA-E98F036857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4A068-B49D-4536-9BC7-75079962E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274638"/>
            <a:ext cx="180975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2768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7DDE8-14DB-4CA6-8129-8593413C14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76603-75A1-427B-8760-DA6B9EA38B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5D0F9-39A6-448D-AF43-6216893295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1159B-47FE-4FF5-B52D-D919F87DFA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EB8F9-71A5-4971-9FB0-493FC23103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A5BF0-A12A-45F6-B80D-1D726D36DB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D168E-1505-4934-A6E9-D408114FE8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D6021-A0E5-4664-AC47-A6D59663E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6CBB9-59E1-449B-9DBA-9AFBCC646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966BF-9EA6-4779-8D16-6A2B9302EB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5F533-AF7C-46A0-9D50-16E55D4E1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3CE5F-B6E8-4CAA-B560-F9322A108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9C1A8-12CF-4C9C-B756-A234660D2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45F68-52DB-40A6-8527-716659F7E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CAB26-8F8C-4FB9-BD98-3F1C99D90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9A673-547A-416F-97EC-2FC3243372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D32A6-3916-4C37-8EB0-D6D3DF77B0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986A6-83A3-4E0D-A761-61A036775C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B1F00-4D09-4210-91E1-19F8549F0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2FF5B-3DE1-414C-9C45-B38139FB59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5225"/>
            <a:ext cx="1600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BDBE376-3D01-40ED-8E7C-D415F4C4E2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BF60CAE-E30F-4267-AB59-CEADFD35A6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Twin Cities Gallery Crawl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best event ever!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Gallery Crawl?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Raises funds for local charities</a:t>
            </a:r>
          </a:p>
          <a:p>
            <a:r>
              <a:rPr lang="en-US" dirty="0" smtClean="0"/>
              <a:t>More than $7 million collected</a:t>
            </a:r>
          </a:p>
          <a:p>
            <a:r>
              <a:rPr lang="en-US" dirty="0" smtClean="0"/>
              <a:t>See three local galleries for one price</a:t>
            </a:r>
          </a:p>
          <a:p>
            <a:r>
              <a:rPr lang="en-US" dirty="0" smtClean="0"/>
              <a:t>Parties, signings and prizes</a:t>
            </a:r>
          </a:p>
          <a:p>
            <a:r>
              <a:rPr lang="en-US" dirty="0" smtClean="0"/>
              <a:t>Involves many local businesses</a:t>
            </a:r>
          </a:p>
          <a:p>
            <a:r>
              <a:rPr lang="en-US" dirty="0" smtClean="0"/>
              <a:t>Draws attention to the arts district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Owens Museum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stop on the tour</a:t>
            </a:r>
          </a:p>
          <a:p>
            <a:r>
              <a:rPr lang="en-US" dirty="0" smtClean="0"/>
              <a:t>Oldest museum in the Twin Cities</a:t>
            </a:r>
          </a:p>
          <a:p>
            <a:r>
              <a:rPr lang="en-US" dirty="0" smtClean="0"/>
              <a:t>State’s largest Art Deco collection</a:t>
            </a:r>
          </a:p>
          <a:p>
            <a:r>
              <a:rPr lang="en-US" dirty="0" smtClean="0"/>
              <a:t>Local restaurants serving in the ballroom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Price Gallery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Largest collection of modern art in the state</a:t>
            </a:r>
          </a:p>
          <a:p>
            <a:r>
              <a:rPr lang="en-US" dirty="0" smtClean="0"/>
              <a:t>Fine art auction</a:t>
            </a:r>
          </a:p>
          <a:p>
            <a:r>
              <a:rPr lang="en-US" dirty="0" smtClean="0"/>
              <a:t>Appraisal seminar</a:t>
            </a:r>
          </a:p>
          <a:p>
            <a:r>
              <a:rPr lang="en-US" dirty="0" smtClean="0"/>
              <a:t>Artist signing in the courtyard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Hart Museum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crawl’s final stop</a:t>
            </a:r>
          </a:p>
          <a:p>
            <a:r>
              <a:rPr lang="en-US" dirty="0" smtClean="0"/>
              <a:t>Superb collection of ancient art</a:t>
            </a:r>
          </a:p>
          <a:p>
            <a:r>
              <a:rPr lang="en-US" dirty="0" smtClean="0"/>
              <a:t>Documentary screenings</a:t>
            </a:r>
          </a:p>
          <a:p>
            <a:r>
              <a:rPr lang="en-US" dirty="0" smtClean="0"/>
              <a:t>Appraisals</a:t>
            </a:r>
          </a:p>
          <a:p>
            <a:r>
              <a:rPr lang="en-US" dirty="0" smtClean="0"/>
              <a:t>Crawl’s End Party on </a:t>
            </a:r>
            <a:r>
              <a:rPr lang="en-US" smtClean="0"/>
              <a:t>the Pavilion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Nicole Caron</a:t>
            </a:r>
          </a:p>
          <a:p>
            <a:pPr>
              <a:buNone/>
            </a:pPr>
            <a:r>
              <a:rPr lang="en-US" dirty="0" smtClean="0"/>
              <a:t>Director</a:t>
            </a:r>
          </a:p>
          <a:p>
            <a:pPr>
              <a:buNone/>
            </a:pPr>
            <a:r>
              <a:rPr lang="en-US" dirty="0" smtClean="0"/>
              <a:t>Graphic Design Institute</a:t>
            </a:r>
          </a:p>
          <a:p>
            <a:pPr>
              <a:buNone/>
            </a:pPr>
            <a:r>
              <a:rPr lang="en-US" dirty="0" smtClean="0"/>
              <a:t>678 Dilworth Avenue</a:t>
            </a:r>
          </a:p>
          <a:p>
            <a:pPr>
              <a:buNone/>
            </a:pPr>
            <a:r>
              <a:rPr lang="en-US" dirty="0" smtClean="0"/>
              <a:t>Twin Cities, MN 67890</a:t>
            </a:r>
          </a:p>
          <a:p>
            <a:pPr>
              <a:buNone/>
            </a:pPr>
            <a:r>
              <a:rPr lang="en-US" dirty="0" smtClean="0"/>
              <a:t>404.555.0186</a:t>
            </a:r>
          </a:p>
          <a:p>
            <a:pPr>
              <a:buNone/>
            </a:pPr>
            <a:r>
              <a:rPr lang="en-US" dirty="0" smtClean="0"/>
              <a:t>ncaron@graphicdesigninstitute.com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Participating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 Design Institute</a:t>
            </a:r>
          </a:p>
          <a:p>
            <a:r>
              <a:rPr lang="en-US" dirty="0" smtClean="0"/>
              <a:t>Coho Vineyard</a:t>
            </a:r>
          </a:p>
          <a:p>
            <a:r>
              <a:rPr lang="en-US" dirty="0" smtClean="0"/>
              <a:t>Fourth Coffee</a:t>
            </a:r>
          </a:p>
          <a:p>
            <a:r>
              <a:rPr lang="en-US" dirty="0" smtClean="0"/>
              <a:t>School of Fine Art</a:t>
            </a:r>
          </a:p>
          <a:p>
            <a:r>
              <a:rPr lang="en-US" dirty="0" smtClean="0"/>
              <a:t>Northwind Traders</a:t>
            </a:r>
          </a:p>
          <a:p>
            <a:r>
              <a:rPr lang="en-US" dirty="0" smtClean="0"/>
              <a:t>Alpine House</a:t>
            </a:r>
          </a:p>
          <a:p>
            <a:r>
              <a:rPr lang="en-US" dirty="0" smtClean="0"/>
              <a:t>Z Bistro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inbow collage design template">
  <a:themeElements>
    <a:clrScheme name="Office Theme 11">
      <a:dk1>
        <a:srgbClr val="B80000"/>
      </a:dk1>
      <a:lt1>
        <a:srgbClr val="FFF5D9"/>
      </a:lt1>
      <a:dk2>
        <a:srgbClr val="EA3800"/>
      </a:dk2>
      <a:lt2>
        <a:srgbClr val="777777"/>
      </a:lt2>
      <a:accent1>
        <a:srgbClr val="FFFFF7"/>
      </a:accent1>
      <a:accent2>
        <a:srgbClr val="CC3399"/>
      </a:accent2>
      <a:accent3>
        <a:srgbClr val="FFF9E9"/>
      </a:accent3>
      <a:accent4>
        <a:srgbClr val="9D0000"/>
      </a:accent4>
      <a:accent5>
        <a:srgbClr val="FFFFFA"/>
      </a:accent5>
      <a:accent6>
        <a:srgbClr val="B92D8A"/>
      </a:accent6>
      <a:hlink>
        <a:srgbClr val="FF6600"/>
      </a:hlink>
      <a:folHlink>
        <a:srgbClr val="80008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800000"/>
        </a:dk1>
        <a:lt1>
          <a:srgbClr val="FFCC99"/>
        </a:lt1>
        <a:dk2>
          <a:srgbClr val="000000"/>
        </a:dk2>
        <a:lt2>
          <a:srgbClr val="808080"/>
        </a:lt2>
        <a:accent1>
          <a:srgbClr val="FEC09A"/>
        </a:accent1>
        <a:accent2>
          <a:srgbClr val="CC99FF"/>
        </a:accent2>
        <a:accent3>
          <a:srgbClr val="FFE2CA"/>
        </a:accent3>
        <a:accent4>
          <a:srgbClr val="6C0000"/>
        </a:accent4>
        <a:accent5>
          <a:srgbClr val="FEDCCA"/>
        </a:accent5>
        <a:accent6>
          <a:srgbClr val="B98AE7"/>
        </a:accent6>
        <a:hlink>
          <a:srgbClr val="CC3300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FF85AE"/>
        </a:dk1>
        <a:lt1>
          <a:srgbClr val="FFE9D3"/>
        </a:lt1>
        <a:dk2>
          <a:srgbClr val="9301D5"/>
        </a:dk2>
        <a:lt2>
          <a:srgbClr val="969696"/>
        </a:lt2>
        <a:accent1>
          <a:srgbClr val="FDE8CF"/>
        </a:accent1>
        <a:accent2>
          <a:srgbClr val="CE8DFF"/>
        </a:accent2>
        <a:accent3>
          <a:srgbClr val="FFF2E6"/>
        </a:accent3>
        <a:accent4>
          <a:srgbClr val="DA7194"/>
        </a:accent4>
        <a:accent5>
          <a:srgbClr val="FEF2E4"/>
        </a:accent5>
        <a:accent6>
          <a:srgbClr val="BA7FE7"/>
        </a:accent6>
        <a:hlink>
          <a:srgbClr val="993366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9933FF"/>
        </a:dk1>
        <a:lt1>
          <a:srgbClr val="FFFFFF"/>
        </a:lt1>
        <a:dk2>
          <a:srgbClr val="9900CC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822ADA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996633"/>
        </a:dk1>
        <a:lt1>
          <a:srgbClr val="FFFFFF"/>
        </a:lt1>
        <a:dk2>
          <a:srgbClr val="CC33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82562A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990099"/>
        </a:dk1>
        <a:lt1>
          <a:srgbClr val="CC3399"/>
        </a:lt1>
        <a:dk2>
          <a:srgbClr val="FF9966"/>
        </a:dk2>
        <a:lt2>
          <a:srgbClr val="336699"/>
        </a:lt2>
        <a:accent1>
          <a:srgbClr val="FF9933"/>
        </a:accent1>
        <a:accent2>
          <a:srgbClr val="CC0099"/>
        </a:accent2>
        <a:accent3>
          <a:srgbClr val="E2ADCA"/>
        </a:accent3>
        <a:accent4>
          <a:srgbClr val="820082"/>
        </a:accent4>
        <a:accent5>
          <a:srgbClr val="FFCAAD"/>
        </a:accent5>
        <a:accent6>
          <a:srgbClr val="B9008A"/>
        </a:accent6>
        <a:hlink>
          <a:srgbClr val="CC6600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E3E5C"/>
        </a:dk1>
        <a:lt1>
          <a:srgbClr val="FF6600"/>
        </a:lt1>
        <a:dk2>
          <a:srgbClr val="666699"/>
        </a:dk2>
        <a:lt2>
          <a:srgbClr val="FF5050"/>
        </a:lt2>
        <a:accent1>
          <a:srgbClr val="A559A5"/>
        </a:accent1>
        <a:accent2>
          <a:srgbClr val="FF9933"/>
        </a:accent2>
        <a:accent3>
          <a:srgbClr val="B8B8CA"/>
        </a:accent3>
        <a:accent4>
          <a:srgbClr val="DA5600"/>
        </a:accent4>
        <a:accent5>
          <a:srgbClr val="CFB5CF"/>
        </a:accent5>
        <a:accent6>
          <a:srgbClr val="E78A2D"/>
        </a:accent6>
        <a:hlink>
          <a:srgbClr val="99CCFF"/>
        </a:hlink>
        <a:folHlink>
          <a:srgbClr val="FFE4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C40000"/>
        </a:dk1>
        <a:lt1>
          <a:srgbClr val="9F7849"/>
        </a:lt1>
        <a:dk2>
          <a:srgbClr val="F6A776"/>
        </a:dk2>
        <a:lt2>
          <a:srgbClr val="2D2015"/>
        </a:lt2>
        <a:accent1>
          <a:srgbClr val="FCE5CC"/>
        </a:accent1>
        <a:accent2>
          <a:srgbClr val="DC8052"/>
        </a:accent2>
        <a:accent3>
          <a:srgbClr val="CDBEB1"/>
        </a:accent3>
        <a:accent4>
          <a:srgbClr val="A70000"/>
        </a:accent4>
        <a:accent5>
          <a:srgbClr val="FDF0E2"/>
        </a:accent5>
        <a:accent6>
          <a:srgbClr val="C77349"/>
        </a:accent6>
        <a:hlink>
          <a:srgbClr val="FBBA01"/>
        </a:hlink>
        <a:folHlink>
          <a:srgbClr val="CC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00CC"/>
        </a:dk1>
        <a:lt1>
          <a:srgbClr val="988999"/>
        </a:lt1>
        <a:dk2>
          <a:srgbClr val="CC3300"/>
        </a:dk2>
        <a:lt2>
          <a:srgbClr val="777777"/>
        </a:lt2>
        <a:accent1>
          <a:srgbClr val="B3A7B3"/>
        </a:accent1>
        <a:accent2>
          <a:srgbClr val="F77331"/>
        </a:accent2>
        <a:accent3>
          <a:srgbClr val="CAC4CA"/>
        </a:accent3>
        <a:accent4>
          <a:srgbClr val="AE00AE"/>
        </a:accent4>
        <a:accent5>
          <a:srgbClr val="D6D0D6"/>
        </a:accent5>
        <a:accent6>
          <a:srgbClr val="E0682B"/>
        </a:accent6>
        <a:hlink>
          <a:srgbClr val="FFCC00"/>
        </a:hlink>
        <a:folHlink>
          <a:srgbClr val="FFE9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6699"/>
        </a:lt1>
        <a:dk2>
          <a:srgbClr val="CC3399"/>
        </a:dk2>
        <a:lt2>
          <a:srgbClr val="9900CC"/>
        </a:lt2>
        <a:accent1>
          <a:srgbClr val="FFCC99"/>
        </a:accent1>
        <a:accent2>
          <a:srgbClr val="CC0099"/>
        </a:accent2>
        <a:accent3>
          <a:srgbClr val="E2ADCA"/>
        </a:accent3>
        <a:accent4>
          <a:srgbClr val="DA5682"/>
        </a:accent4>
        <a:accent5>
          <a:srgbClr val="FFE2CA"/>
        </a:accent5>
        <a:accent6>
          <a:srgbClr val="B9008A"/>
        </a:accent6>
        <a:hlink>
          <a:srgbClr val="CC660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800000"/>
        </a:dk1>
        <a:lt1>
          <a:srgbClr val="A606B2"/>
        </a:lt1>
        <a:dk2>
          <a:srgbClr val="FF9966"/>
        </a:dk2>
        <a:lt2>
          <a:srgbClr val="005A58"/>
        </a:lt2>
        <a:accent1>
          <a:srgbClr val="D284BE"/>
        </a:accent1>
        <a:accent2>
          <a:srgbClr val="E3C0E8"/>
        </a:accent2>
        <a:accent3>
          <a:srgbClr val="D0AAD5"/>
        </a:accent3>
        <a:accent4>
          <a:srgbClr val="6C0000"/>
        </a:accent4>
        <a:accent5>
          <a:srgbClr val="E5C2DB"/>
        </a:accent5>
        <a:accent6>
          <a:srgbClr val="CEAED2"/>
        </a:accent6>
        <a:hlink>
          <a:srgbClr val="FABC6A"/>
        </a:hlink>
        <a:folHlink>
          <a:srgbClr val="FF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B80000"/>
        </a:dk1>
        <a:lt1>
          <a:srgbClr val="FFF5D9"/>
        </a:lt1>
        <a:dk2>
          <a:srgbClr val="EA3800"/>
        </a:dk2>
        <a:lt2>
          <a:srgbClr val="777777"/>
        </a:lt2>
        <a:accent1>
          <a:srgbClr val="FFFFF7"/>
        </a:accent1>
        <a:accent2>
          <a:srgbClr val="CC3399"/>
        </a:accent2>
        <a:accent3>
          <a:srgbClr val="FFF9E9"/>
        </a:accent3>
        <a:accent4>
          <a:srgbClr val="9D0000"/>
        </a:accent4>
        <a:accent5>
          <a:srgbClr val="FFFFFA"/>
        </a:accent5>
        <a:accent6>
          <a:srgbClr val="B92D8A"/>
        </a:accent6>
        <a:hlink>
          <a:srgbClr val="FF66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B40000"/>
        </a:dk1>
        <a:lt1>
          <a:srgbClr val="CC66FF"/>
        </a:lt1>
        <a:dk2>
          <a:srgbClr val="CC0099"/>
        </a:dk2>
        <a:lt2>
          <a:srgbClr val="003366"/>
        </a:lt2>
        <a:accent1>
          <a:srgbClr val="CCCCFF"/>
        </a:accent1>
        <a:accent2>
          <a:srgbClr val="FFCC99"/>
        </a:accent2>
        <a:accent3>
          <a:srgbClr val="E2B8FF"/>
        </a:accent3>
        <a:accent4>
          <a:srgbClr val="990000"/>
        </a:accent4>
        <a:accent5>
          <a:srgbClr val="E2E2FF"/>
        </a:accent5>
        <a:accent6>
          <a:srgbClr val="E7B98A"/>
        </a:accent6>
        <a:hlink>
          <a:srgbClr val="FF6600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CC00CC"/>
        </a:dk1>
        <a:lt1>
          <a:srgbClr val="CC3300"/>
        </a:lt1>
        <a:dk2>
          <a:srgbClr val="F89042"/>
        </a:dk2>
        <a:lt2>
          <a:srgbClr val="5C1F00"/>
        </a:lt2>
        <a:accent1>
          <a:srgbClr val="FFCC66"/>
        </a:accent1>
        <a:accent2>
          <a:srgbClr val="BE7960"/>
        </a:accent2>
        <a:accent3>
          <a:srgbClr val="E2ADAA"/>
        </a:accent3>
        <a:accent4>
          <a:srgbClr val="AE00AE"/>
        </a:accent4>
        <a:accent5>
          <a:srgbClr val="FFE2B8"/>
        </a:accent5>
        <a:accent6>
          <a:srgbClr val="AC6D56"/>
        </a:accent6>
        <a:hlink>
          <a:srgbClr val="C92FD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4">
      <a:dk1>
        <a:srgbClr val="FF85AE"/>
      </a:dk1>
      <a:lt1>
        <a:srgbClr val="FFE9D3"/>
      </a:lt1>
      <a:dk2>
        <a:srgbClr val="9301D5"/>
      </a:dk2>
      <a:lt2>
        <a:srgbClr val="969696"/>
      </a:lt2>
      <a:accent1>
        <a:srgbClr val="FDE8CF"/>
      </a:accent1>
      <a:accent2>
        <a:srgbClr val="CE8DFF"/>
      </a:accent2>
      <a:accent3>
        <a:srgbClr val="FFF2E6"/>
      </a:accent3>
      <a:accent4>
        <a:srgbClr val="DA7194"/>
      </a:accent4>
      <a:accent5>
        <a:srgbClr val="FEF2E4"/>
      </a:accent5>
      <a:accent6>
        <a:srgbClr val="BA7FE7"/>
      </a:accent6>
      <a:hlink>
        <a:srgbClr val="993366"/>
      </a:hlink>
      <a:folHlink>
        <a:srgbClr val="990099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8A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FF85AE"/>
        </a:dk1>
        <a:lt1>
          <a:srgbClr val="FFE9D3"/>
        </a:lt1>
        <a:dk2>
          <a:srgbClr val="9301D5"/>
        </a:dk2>
        <a:lt2>
          <a:srgbClr val="969696"/>
        </a:lt2>
        <a:accent1>
          <a:srgbClr val="FDE8CF"/>
        </a:accent1>
        <a:accent2>
          <a:srgbClr val="CE8DFF"/>
        </a:accent2>
        <a:accent3>
          <a:srgbClr val="FFF2E6"/>
        </a:accent3>
        <a:accent4>
          <a:srgbClr val="DA7194"/>
        </a:accent4>
        <a:accent5>
          <a:srgbClr val="FEF2E4"/>
        </a:accent5>
        <a:accent6>
          <a:srgbClr val="BA7FE7"/>
        </a:accent6>
        <a:hlink>
          <a:srgbClr val="993366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9933FF"/>
        </a:dk1>
        <a:lt1>
          <a:srgbClr val="FFFFFF"/>
        </a:lt1>
        <a:dk2>
          <a:srgbClr val="9900CC"/>
        </a:dk2>
        <a:lt2>
          <a:srgbClr val="808080"/>
        </a:lt2>
        <a:accent1>
          <a:srgbClr val="DACEEE"/>
        </a:accent1>
        <a:accent2>
          <a:srgbClr val="800080"/>
        </a:accent2>
        <a:accent3>
          <a:srgbClr val="FFFFFF"/>
        </a:accent3>
        <a:accent4>
          <a:srgbClr val="822ADA"/>
        </a:accent4>
        <a:accent5>
          <a:srgbClr val="EAE3F5"/>
        </a:accent5>
        <a:accent6>
          <a:srgbClr val="730073"/>
        </a:accent6>
        <a:hlink>
          <a:srgbClr val="FF99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996633"/>
        </a:dk1>
        <a:lt1>
          <a:srgbClr val="FFFFFF"/>
        </a:lt1>
        <a:dk2>
          <a:srgbClr val="CC33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82562A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Rainbow collage design template</Template>
  <TotalTime>27</TotalTime>
  <Words>152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Rainbow collage design template</vt:lpstr>
      <vt:lpstr>1_Custom Design</vt:lpstr>
      <vt:lpstr>Twin Cities Gallery Crawl</vt:lpstr>
      <vt:lpstr>What Is a Gallery Crawl?</vt:lpstr>
      <vt:lpstr>The Owens Museum</vt:lpstr>
      <vt:lpstr>The Price Gallery</vt:lpstr>
      <vt:lpstr>The Hart Museum</vt:lpstr>
      <vt:lpstr>For Information</vt:lpstr>
      <vt:lpstr>Participating Businesses</vt:lpstr>
    </vt:vector>
  </TitlesOfParts>
  <Manager/>
  <Company>docugistics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Tim Huddleston</dc:creator>
  <cp:keywords/>
  <dc:description/>
  <cp:lastModifiedBy>Office User</cp:lastModifiedBy>
  <cp:revision>12</cp:revision>
  <cp:lastPrinted>1601-01-01T00:00:00Z</cp:lastPrinted>
  <dcterms:created xsi:type="dcterms:W3CDTF">2006-10-10T15:21:54Z</dcterms:created>
  <dcterms:modified xsi:type="dcterms:W3CDTF">2012-12-19T20:42:39Z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TC010721511033</vt:lpwstr>
  </property>
</Properties>
</file>