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9"/>
  </p:notesMasterIdLst>
  <p:sldIdLst>
    <p:sldId id="256" r:id="rId2"/>
    <p:sldId id="260" r:id="rId3"/>
    <p:sldId id="348" r:id="rId4"/>
    <p:sldId id="366" r:id="rId5"/>
    <p:sldId id="349" r:id="rId6"/>
    <p:sldId id="367" r:id="rId7"/>
    <p:sldId id="361" r:id="rId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">
          <p15:clr>
            <a:srgbClr val="A4A3A4"/>
          </p15:clr>
        </p15:guide>
        <p15:guide id="3" pos="5424">
          <p15:clr>
            <a:srgbClr val="A4A3A4"/>
          </p15:clr>
        </p15:guide>
        <p15:guide id="4" pos="300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yan Gambrel" initials="B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  <a:srgbClr val="0000FF"/>
    <a:srgbClr val="000066"/>
    <a:srgbClr val="0000CC"/>
    <a:srgbClr val="DE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3" autoAdjust="0"/>
    <p:restoredTop sz="90603" autoAdjust="0"/>
  </p:normalViewPr>
  <p:slideViewPr>
    <p:cSldViewPr>
      <p:cViewPr varScale="1">
        <p:scale>
          <a:sx n="83" d="100"/>
          <a:sy n="83" d="100"/>
        </p:scale>
        <p:origin x="1416" y="72"/>
      </p:cViewPr>
      <p:guideLst>
        <p:guide orient="horz" pos="1008"/>
        <p:guide pos="288"/>
        <p:guide pos="5424"/>
        <p:guide pos="30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80ED1C-4248-4D12-A428-232B8B03309D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8BCDC7-795C-45EE-A9AA-E637D7416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4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F21D6-1232-4A45-9874-F1E25BDAB22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571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5225"/>
            <a:ext cx="2414336" cy="476250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dirty="0" smtClean="0"/>
              <a:t>© 2014, John Wiley &amp; Sons, Inc.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95336" y="6245225"/>
            <a:ext cx="3681664" cy="476250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77000" y="6245225"/>
            <a:ext cx="2185736" cy="476250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240459FF-3F71-4B7E-B046-907AA8018B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latin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D24E-22F0-472D-A177-7290747F4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>
            <a:lvl4pPr>
              <a:defRPr>
                <a:latin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DE83-7917-4EFF-B203-C419F0B29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0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chemeClr val="bg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7066C-25CD-4A3B-B69F-B91E783C2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0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BF90-AB93-7748-ABFE-9D40972A1DBE}" type="datetimeFigureOut"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1306-89D5-9F45-9712-2C8C67B6B9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6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2C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3200" y="6245225"/>
            <a:ext cx="3657600" cy="476250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6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F097D-FD51-42BB-BF26-7FAFAC6D6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B5463-1AC5-44D9-A7E0-25B4A933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543E-908C-43D6-A406-AFACB94C8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F6DF-3303-4C48-854A-FA250DD79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0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3ADB1-AE50-4B45-8824-17FB8311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2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Segoe UI Light" panose="020B0502040204020203" pitchFamily="34" charset="0"/>
              </a:defRPr>
            </a:lvl4pPr>
            <a:lvl5pPr>
              <a:defRPr sz="2000">
                <a:latin typeface="Segoe UI Light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FCE9E-789B-4FAD-AE65-1A54666F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John Wiley &amp; Sons, Inc.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4E121-91E1-4C60-A5AB-A63ED2F86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7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28613"/>
            <a:ext cx="8532813" cy="6197600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5546"/>
            <a:ext cx="8306809" cy="6033870"/>
          </a:xfrm>
          <a:prstGeom prst="roundRect">
            <a:avLst>
              <a:gd name="adj" fmla="val 2127"/>
            </a:avLst>
          </a:prstGeom>
          <a:noFill/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30" name="Straight Connector 7"/>
          <p:cNvCxnSpPr>
            <a:cxnSpLocks noChangeShapeType="1"/>
          </p:cNvCxnSpPr>
          <p:nvPr/>
        </p:nvCxnSpPr>
        <p:spPr bwMode="auto">
          <a:xfrm>
            <a:off x="533400" y="1447800"/>
            <a:ext cx="8077200" cy="1588"/>
          </a:xfrm>
          <a:prstGeom prst="line">
            <a:avLst/>
          </a:prstGeom>
          <a:noFill/>
          <a:ln w="57150" algn="ctr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5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2014, John Wiley &amp; Sons, Inc.</a:t>
            </a:r>
            <a:endParaRPr lang="en-US" dirty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9403" y="6245225"/>
            <a:ext cx="388519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Microsoft Official Academic Course, Microsoft Word 2013</a:t>
            </a:r>
            <a:endParaRPr lang="en-US" dirty="0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18D557D5-F51C-4717-8E58-4F54461436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2C6"/>
          </a:solidFill>
          <a:effectLst>
            <a:outerShdw blurRad="38100" dist="38100" dir="2700000" algn="tl">
              <a:schemeClr val="bg1"/>
            </a:outerShdw>
          </a:effectLst>
          <a:latin typeface="Segoe UI Semibold" panose="020B0702040204020203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2C6"/>
        </a:buClr>
        <a:buChar char="•"/>
        <a:defRPr sz="2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971550" indent="-514350" algn="l" rtl="0" eaLnBrk="1" fontAlgn="base" hangingPunct="1">
        <a:spcBef>
          <a:spcPct val="20000"/>
        </a:spcBef>
        <a:spcAft>
          <a:spcPct val="0"/>
        </a:spcAft>
        <a:buClr>
          <a:srgbClr val="0072C6"/>
        </a:buClr>
        <a:buFont typeface="+mj-lt"/>
        <a:buAutoNum type="arabicPeriod"/>
        <a:defRPr sz="2200">
          <a:solidFill>
            <a:schemeClr val="tx1"/>
          </a:solidFill>
          <a:latin typeface="Segoe UI Semilight" panose="020B0402040204020203" pitchFamily="34" charset="0"/>
          <a:cs typeface="Segoe UI Semilight" panose="020B0402040204020203" pitchFamily="34" charset="0"/>
        </a:defRPr>
      </a:lvl2pPr>
      <a:lvl3pPr marL="914400" indent="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None/>
        <a:defRPr sz="1400">
          <a:solidFill>
            <a:schemeClr val="tx1"/>
          </a:solidFill>
          <a:latin typeface="Segoe UI Light" panose="020B05020402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452563"/>
            <a:ext cx="9144000" cy="3043237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1528074"/>
            <a:ext cx="8306809" cy="2889482"/>
          </a:xfrm>
          <a:prstGeom prst="roundRect">
            <a:avLst>
              <a:gd name="adj" fmla="val 2127"/>
            </a:avLst>
          </a:prstGeom>
          <a:noFill/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381" y="3405753"/>
            <a:ext cx="8534400" cy="898525"/>
          </a:xfrm>
        </p:spPr>
        <p:txBody>
          <a:bodyPr lIns="45720" rIns="45720">
            <a:normAutofit/>
          </a:bodyPr>
          <a:lstStyle/>
          <a:p>
            <a:pPr lvl="0" algn="r">
              <a:defRPr/>
            </a:pPr>
            <a:r>
              <a:rPr lang="en-US" sz="4400" dirty="0" smtClean="0">
                <a:latin typeface="Segoe"/>
                <a:ea typeface="ＭＳ ゴシック"/>
              </a:rPr>
              <a:t>Using Advanced Options</a:t>
            </a:r>
            <a:endParaRPr lang="en-US" sz="4200" dirty="0" smtClean="0">
              <a:effectLst>
                <a:outerShdw algn="tl">
                  <a:srgbClr val="000000"/>
                </a:outerShdw>
              </a:effectLst>
            </a:endParaRPr>
          </a:p>
        </p:txBody>
      </p:sp>
      <p:sp>
        <p:nvSpPr>
          <p:cNvPr id="2055" name="Subtitle 2"/>
          <p:cNvSpPr>
            <a:spLocks noGrp="1"/>
          </p:cNvSpPr>
          <p:nvPr>
            <p:ph type="body" idx="1"/>
          </p:nvPr>
        </p:nvSpPr>
        <p:spPr>
          <a:xfrm>
            <a:off x="304800" y="3124200"/>
            <a:ext cx="8183563" cy="457200"/>
          </a:xfrm>
        </p:spPr>
        <p:txBody>
          <a:bodyPr lIns="182880" tIns="0"/>
          <a:lstStyle/>
          <a:p>
            <a:pPr marL="36513" indent="0" algn="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72C6"/>
                </a:solidFill>
              </a:rPr>
              <a:t>Lesson 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© 2014, John Wiley &amp; Sons, Inc.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Microsoft Official Academic Course, Microsoft Word 2013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F413-A379-4AA4-A6AE-7C7FDF82C384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1828800"/>
            <a:ext cx="8534400" cy="8985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0072C6"/>
                </a:solidFill>
                <a:latin typeface="Segoe UI Semibold" panose="020B0702040204020203" pitchFamily="34" charset="0"/>
              </a:rPr>
              <a:t>Microsoft</a:t>
            </a:r>
            <a:r>
              <a:rPr lang="en-US" sz="4800" b="1" dirty="0" smtClean="0">
                <a:solidFill>
                  <a:srgbClr val="0072C6"/>
                </a:solidFill>
                <a:latin typeface="+mn-lt"/>
              </a:rPr>
              <a:t> Word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0" i="0" u="none" strike="noStrike" baseline="0" smtClean="0">
                <a:solidFill>
                  <a:srgbClr val="0072C6"/>
                </a:solidFill>
                <a:latin typeface="Segoe"/>
                <a:ea typeface="ＭＳ ゴシック"/>
              </a:rPr>
              <a:t>Software Orientation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Garamond-Regular"/>
              </a:rPr>
              <a:t>The Word Options dialog box provides a wide variety of methods to customize how Word </a:t>
            </a:r>
            <a:r>
              <a:rPr lang="en-US" sz="2400" dirty="0" smtClean="0">
                <a:latin typeface="AGaramond-Regular"/>
              </a:rPr>
              <a:t>is used</a:t>
            </a:r>
            <a:r>
              <a:rPr lang="en-US" sz="2400" dirty="0">
                <a:latin typeface="AGaramond-Regular"/>
              </a:rPr>
              <a:t>. Ten different option categories are provided. To access these options, click the File </a:t>
            </a:r>
            <a:r>
              <a:rPr lang="en-US" sz="2400" dirty="0" smtClean="0">
                <a:latin typeface="AGaramond-Regular"/>
              </a:rPr>
              <a:t>tab and </a:t>
            </a:r>
            <a:r>
              <a:rPr lang="en-US" sz="2400" dirty="0">
                <a:latin typeface="AGaramond-Regular"/>
              </a:rPr>
              <a:t>then click Options as shown in Figure </a:t>
            </a:r>
            <a:r>
              <a:rPr lang="en-US" sz="2400" dirty="0" smtClean="0">
                <a:latin typeface="AGaramond-Regular"/>
              </a:rPr>
              <a:t>14-1. </a:t>
            </a:r>
            <a:endParaRPr lang="en-US" b="0" i="0" u="none" strike="noStrike" baseline="0" dirty="0" smtClean="0">
              <a:latin typeface="Segoe"/>
              <a:ea typeface="ＭＳ ゴシック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245225"/>
            <a:ext cx="3657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048000"/>
            <a:ext cx="4953000" cy="325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"/>
                <a:ea typeface="ＭＳ ゴシック"/>
              </a:rPr>
              <a:t>Customizing Word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Word </a:t>
            </a:r>
            <a:r>
              <a:rPr lang="en-US" sz="2400" dirty="0"/>
              <a:t>can be customized through the different options available in the Word Options dialog </a:t>
            </a:r>
            <a:r>
              <a:rPr lang="en-US" sz="2400" dirty="0" smtClean="0"/>
              <a:t>box.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previous lessons, you open the Word Options dialog box in Backstage and change the </a:t>
            </a:r>
            <a:r>
              <a:rPr lang="en-US" sz="2400" dirty="0" smtClean="0"/>
              <a:t>default settings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General settings contain some of the most frequently used options that can be </a:t>
            </a:r>
            <a:r>
              <a:rPr lang="en-US" sz="2400" dirty="0" smtClean="0"/>
              <a:t>customized in </a:t>
            </a:r>
            <a:r>
              <a:rPr lang="en-US" sz="2400" dirty="0"/>
              <a:t>Word, including options to personalize Word, such as changing the user name </a:t>
            </a:r>
            <a:r>
              <a:rPr lang="en-US" sz="2400" dirty="0" smtClean="0"/>
              <a:t>and initials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36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"/>
                <a:ea typeface="ＭＳ ゴシック"/>
              </a:rPr>
              <a:t>Turning AutoFormat Off or 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When </a:t>
            </a:r>
            <a:r>
              <a:rPr lang="en-US" sz="2400" i="1" dirty="0"/>
              <a:t>AutoFormat As You Type </a:t>
            </a:r>
            <a:r>
              <a:rPr lang="en-US" sz="2400" dirty="0"/>
              <a:t>options are turned on, Word allows you to apply formatting </a:t>
            </a:r>
            <a:r>
              <a:rPr lang="en-US" sz="2400" dirty="0" smtClean="0"/>
              <a:t>quickly as </a:t>
            </a:r>
            <a:r>
              <a:rPr lang="en-US" sz="2400" dirty="0"/>
              <a:t>you type bullets and number lists, fractions, numbers, borders, ordinals, and hyphenate text.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Other options that you have available are Apply as you type and Automatically as you type . </a:t>
            </a: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When the automatic </a:t>
            </a:r>
            <a:r>
              <a:rPr lang="en-US" sz="2400" dirty="0"/>
              <a:t>formatting has been applied, you can undo the changes by using the </a:t>
            </a:r>
            <a:r>
              <a:rPr lang="en-US" sz="2400" dirty="0" smtClean="0"/>
              <a:t>AutoCorrect Options </a:t>
            </a:r>
            <a:r>
              <a:rPr lang="en-US" sz="2400" dirty="0"/>
              <a:t>button in the AutoCorrect dialog box.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18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"/>
                <a:ea typeface="ＭＳ ゴシック"/>
              </a:rPr>
              <a:t>Setting Save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/>
              <a:t>The Save screen of the Word Options dialog box contains options for customizing how </a:t>
            </a:r>
            <a:r>
              <a:rPr lang="en-US" sz="2100" dirty="0" smtClean="0"/>
              <a:t>documents are saved, </a:t>
            </a:r>
            <a:r>
              <a:rPr lang="en-US" sz="2100" dirty="0"/>
              <a:t>including preserving information in backup </a:t>
            </a:r>
            <a:r>
              <a:rPr lang="en-US" sz="2100" dirty="0" smtClean="0"/>
              <a:t>files </a:t>
            </a:r>
            <a:r>
              <a:rPr lang="en-US" sz="2100" dirty="0"/>
              <a:t>for your documents, sharing </a:t>
            </a:r>
            <a:r>
              <a:rPr lang="en-US" sz="2100" dirty="0" smtClean="0"/>
              <a:t>files using a </a:t>
            </a:r>
            <a:r>
              <a:rPr lang="en-US" sz="2100" dirty="0"/>
              <a:t>document management server, and embedding fonts in a </a:t>
            </a:r>
            <a:r>
              <a:rPr lang="en-US" sz="2100" dirty="0" smtClean="0"/>
              <a:t>file</a:t>
            </a:r>
            <a:r>
              <a:rPr lang="en-US" sz="2100" dirty="0"/>
              <a:t>. </a:t>
            </a:r>
            <a:endParaRPr lang="en-US" sz="21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/>
              <a:t>For </a:t>
            </a:r>
            <a:r>
              <a:rPr lang="en-US" sz="2100" dirty="0"/>
              <a:t>example, you can change </a:t>
            </a:r>
            <a:r>
              <a:rPr lang="en-US" sz="2100" dirty="0" smtClean="0"/>
              <a:t>the default </a:t>
            </a:r>
            <a:r>
              <a:rPr lang="en-US" sz="2100" dirty="0"/>
              <a:t>format used to save </a:t>
            </a:r>
            <a:r>
              <a:rPr lang="en-US" sz="2100" dirty="0" smtClean="0"/>
              <a:t>documents, </a:t>
            </a:r>
            <a:r>
              <a:rPr lang="en-US" sz="2100" dirty="0"/>
              <a:t>or you can change how often your documents are </a:t>
            </a:r>
            <a:r>
              <a:rPr lang="en-US" sz="2100" dirty="0" smtClean="0"/>
              <a:t>backed up </a:t>
            </a:r>
            <a:r>
              <a:rPr lang="en-US" sz="2100" dirty="0"/>
              <a:t>by using </a:t>
            </a:r>
            <a:r>
              <a:rPr lang="en-US" sz="2100" dirty="0" err="1" smtClean="0"/>
              <a:t>AutoRecover</a:t>
            </a:r>
            <a:r>
              <a:rPr lang="en-US" sz="2100" dirty="0" smtClean="0"/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/>
              <a:t>The </a:t>
            </a:r>
            <a:r>
              <a:rPr lang="en-US" sz="2100" dirty="0"/>
              <a:t>Documents </a:t>
            </a:r>
            <a:r>
              <a:rPr lang="en-US" sz="2100" dirty="0" smtClean="0"/>
              <a:t>folder located </a:t>
            </a:r>
            <a:r>
              <a:rPr lang="en-US" sz="2100" dirty="0"/>
              <a:t>on </a:t>
            </a:r>
            <a:r>
              <a:rPr lang="en-US" sz="2100" dirty="0" smtClean="0"/>
              <a:t>the ‘C’ drive, </a:t>
            </a:r>
            <a:r>
              <a:rPr lang="en-US" sz="2100" dirty="0"/>
              <a:t>is the default working </a:t>
            </a:r>
            <a:r>
              <a:rPr lang="en-US" sz="2100" dirty="0" smtClean="0"/>
              <a:t>folder for </a:t>
            </a:r>
            <a:r>
              <a:rPr lang="en-US" sz="2100" dirty="0"/>
              <a:t>all the documents created in Microsoft </a:t>
            </a:r>
            <a:r>
              <a:rPr lang="en-US" sz="2100" dirty="0" smtClean="0"/>
              <a:t>Office </a:t>
            </a:r>
            <a:r>
              <a:rPr lang="en-US" sz="2100" dirty="0"/>
              <a:t>programs. </a:t>
            </a:r>
            <a:endParaRPr lang="en-US" sz="21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/>
              <a:t>A </a:t>
            </a:r>
            <a:r>
              <a:rPr lang="en-US" sz="2100" dirty="0"/>
              <a:t>yellow folder appears on </a:t>
            </a:r>
            <a:r>
              <a:rPr lang="en-US" sz="2100" dirty="0" smtClean="0"/>
              <a:t>the taskbar </a:t>
            </a:r>
            <a:r>
              <a:rPr lang="en-US" sz="2100" dirty="0"/>
              <a:t>and directly takes you to the default settings for your folders and </a:t>
            </a:r>
            <a:r>
              <a:rPr lang="en-US" sz="2100" dirty="0" smtClean="0"/>
              <a:t>files</a:t>
            </a:r>
            <a:r>
              <a:rPr lang="en-US" sz="2100" dirty="0"/>
              <a:t>. </a:t>
            </a:r>
            <a:endParaRPr lang="en-US" sz="21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dirty="0" smtClean="0"/>
              <a:t>On </a:t>
            </a:r>
            <a:r>
              <a:rPr lang="en-US" sz="2100" dirty="0"/>
              <a:t>the Save </a:t>
            </a:r>
            <a:r>
              <a:rPr lang="en-US" sz="2100" dirty="0" smtClean="0"/>
              <a:t>screen, you </a:t>
            </a:r>
            <a:r>
              <a:rPr lang="en-US" sz="2100" dirty="0"/>
              <a:t>can choose a different default working folder (for example, your </a:t>
            </a:r>
            <a:r>
              <a:rPr lang="en-US" sz="2100" dirty="0" smtClean="0"/>
              <a:t>flash </a:t>
            </a:r>
            <a:r>
              <a:rPr lang="en-US" sz="2100" dirty="0"/>
              <a:t>drive</a:t>
            </a:r>
            <a:r>
              <a:rPr lang="en-US" sz="21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904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"/>
                <a:ea typeface="ＭＳ ゴシック"/>
              </a:rPr>
              <a:t>Using Advanced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The Advanced screen in the Word Options dialog box contains many complex choices for </a:t>
            </a:r>
            <a:r>
              <a:rPr lang="en-US" sz="2400" dirty="0" smtClean="0"/>
              <a:t>working with </a:t>
            </a:r>
            <a:r>
              <a:rPr lang="en-US" sz="2400" dirty="0"/>
              <a:t>Word documents, including options for editing, displaying, printing, and </a:t>
            </a:r>
            <a:r>
              <a:rPr lang="en-US" sz="2400" dirty="0" smtClean="0"/>
              <a:t>saving.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There are </a:t>
            </a:r>
            <a:r>
              <a:rPr lang="en-US" sz="2400" dirty="0"/>
              <a:t>many options available but the Advanced screen contains the majority of </a:t>
            </a:r>
            <a:r>
              <a:rPr lang="en-US" sz="2400" dirty="0" smtClean="0"/>
              <a:t>options. Some are selected </a:t>
            </a:r>
            <a:r>
              <a:rPr lang="en-US" sz="2400" dirty="0"/>
              <a:t>by default and some are not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11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"/>
                <a:ea typeface="ＭＳ ゴシック"/>
              </a:rPr>
              <a:t>Customizing the Quick Access Toolbar and Ribbon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John Wiley &amp; Sons, Inc.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Microsoft Official Academic Course, Microsoft Word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F413-A379-4AA4-A6AE-7C7FDF82C3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The Customize Ribbon and Quick Access Toolbar screens enable you to customize the Quick </a:t>
            </a:r>
            <a:r>
              <a:rPr lang="en-US" sz="2400" dirty="0" smtClean="0"/>
              <a:t>Access Toolbar, </a:t>
            </a:r>
            <a:r>
              <a:rPr lang="en-US" sz="2400" dirty="0"/>
              <a:t>the Ribbon, and keyboard shortcuts. </a:t>
            </a: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Adding </a:t>
            </a:r>
            <a:r>
              <a:rPr lang="en-US" sz="2400" dirty="0"/>
              <a:t>frequently used commands to the Quick </a:t>
            </a:r>
            <a:r>
              <a:rPr lang="en-US" sz="2400" dirty="0" smtClean="0"/>
              <a:t>Access Toolbar </a:t>
            </a:r>
            <a:r>
              <a:rPr lang="en-US" sz="2400" dirty="0"/>
              <a:t>ensures that those commands are always just a single click away. </a:t>
            </a: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Only </a:t>
            </a:r>
            <a:r>
              <a:rPr lang="en-US" sz="2400" dirty="0"/>
              <a:t>commands can </a:t>
            </a:r>
            <a:r>
              <a:rPr lang="en-US" sz="2400" dirty="0" smtClean="0"/>
              <a:t>be added </a:t>
            </a:r>
            <a:r>
              <a:rPr lang="en-US" sz="2400" dirty="0"/>
              <a:t>to the Quick Access </a:t>
            </a:r>
            <a:r>
              <a:rPr lang="en-US" sz="2400" dirty="0" smtClean="0"/>
              <a:t>Toolbar.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contents of most lists, such as indent and spacing values </a:t>
            </a:r>
            <a:r>
              <a:rPr lang="en-US" sz="2400" dirty="0" smtClean="0"/>
              <a:t>and individual </a:t>
            </a:r>
            <a:r>
              <a:rPr lang="en-US" sz="2400" dirty="0"/>
              <a:t>styles, which also appear on the Ribbon, cannot be added to the Quick Access Toolbar.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04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603</TotalTime>
  <Words>639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ＭＳ ゴシック</vt:lpstr>
      <vt:lpstr>AGaramond-Regular</vt:lpstr>
      <vt:lpstr>Arial</vt:lpstr>
      <vt:lpstr>Calibri</vt:lpstr>
      <vt:lpstr>Franklin Gothic Book</vt:lpstr>
      <vt:lpstr>Franklin Gothic Medium</vt:lpstr>
      <vt:lpstr>Segoe</vt:lpstr>
      <vt:lpstr>Segoe UI</vt:lpstr>
      <vt:lpstr>Segoe UI Light</vt:lpstr>
      <vt:lpstr>Segoe UI Semibold</vt:lpstr>
      <vt:lpstr>Segoe UI Semilight</vt:lpstr>
      <vt:lpstr>template</vt:lpstr>
      <vt:lpstr>Using Advanced Options</vt:lpstr>
      <vt:lpstr>Software Orientation</vt:lpstr>
      <vt:lpstr>Customizing Word</vt:lpstr>
      <vt:lpstr>Turning AutoFormat Off or On</vt:lpstr>
      <vt:lpstr>Setting Save Options</vt:lpstr>
      <vt:lpstr>Using Advanced Options</vt:lpstr>
      <vt:lpstr>Customizing the Quick Access Toolbar and Ribbon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Box Twelve Communications, Inc.</dc:creator>
  <cp:lastModifiedBy>Southers, Donna</cp:lastModifiedBy>
  <cp:revision>395</cp:revision>
  <dcterms:created xsi:type="dcterms:W3CDTF">2011-08-08T12:10:51Z</dcterms:created>
  <dcterms:modified xsi:type="dcterms:W3CDTF">2014-11-06T15:10:37Z</dcterms:modified>
</cp:coreProperties>
</file>