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11.png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457200" y="821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457200" y="1843675"/>
            <a:ext cx="7817700" cy="993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666666"/>
              </a:buClr>
              <a:buNone/>
              <a:defRPr>
                <a:solidFill>
                  <a:srgbClr val="666666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>
            <a:off x="250996" y="1377825"/>
            <a:ext cx="187199" cy="390599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229533" y="-31031"/>
            <a:ext cx="291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Computer Hardware - </a:t>
            </a: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2324" y="53037"/>
            <a:ext cx="2058824" cy="2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5" y="28935"/>
            <a:ext cx="1059450" cy="32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2" type="sldNum"/>
          </p:nvPr>
        </p:nvSpPr>
        <p:spPr>
          <a:xfrm>
            <a:off x="6229533" y="-31031"/>
            <a:ext cx="291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Computer Hardware - </a:t>
            </a: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❏"/>
              <a:defRPr/>
            </a:lvl1pPr>
            <a:lvl2pPr lvl="1">
              <a:spcBef>
                <a:spcPts val="0"/>
              </a:spcBef>
              <a:buChar char="❏"/>
              <a:defRPr/>
            </a:lvl2pPr>
            <a:lvl3pPr lvl="2">
              <a:spcBef>
                <a:spcPts val="0"/>
              </a:spcBef>
              <a:buChar char="❏"/>
              <a:defRPr/>
            </a:lvl3pPr>
            <a:lvl4pPr lvl="3">
              <a:spcBef>
                <a:spcPts val="0"/>
              </a:spcBef>
              <a:buChar char="❏"/>
              <a:defRPr/>
            </a:lvl4pPr>
            <a:lvl5pPr lvl="4">
              <a:spcBef>
                <a:spcPts val="0"/>
              </a:spcBef>
              <a:buChar char="❏"/>
              <a:defRPr/>
            </a:lvl5pPr>
            <a:lvl6pPr lvl="5">
              <a:spcBef>
                <a:spcPts val="0"/>
              </a:spcBef>
              <a:buChar char="❏"/>
              <a:defRPr/>
            </a:lvl6pPr>
            <a:lvl7pPr lvl="6">
              <a:spcBef>
                <a:spcPts val="0"/>
              </a:spcBef>
              <a:buChar char="❏"/>
              <a:defRPr/>
            </a:lvl7pPr>
            <a:lvl8pPr lvl="7">
              <a:spcBef>
                <a:spcPts val="0"/>
              </a:spcBef>
              <a:buChar char="❏"/>
              <a:defRPr/>
            </a:lvl8pPr>
            <a:lvl9pPr lvl="8">
              <a:spcBef>
                <a:spcPts val="0"/>
              </a:spcBef>
              <a:buChar char="❏"/>
              <a:defRPr/>
            </a:lvl9pPr>
          </a:lstStyle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/>
          <p:nvPr/>
        </p:nvSpPr>
        <p:spPr>
          <a:xfrm>
            <a:off x="48825" y="651075"/>
            <a:ext cx="187199" cy="390599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2324" y="53037"/>
            <a:ext cx="2058824" cy="2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5" y="28935"/>
            <a:ext cx="1059450" cy="32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ody and im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236025" y="1200150"/>
            <a:ext cx="5770499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229533" y="-31031"/>
            <a:ext cx="291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Computer Hardware - </a:t>
            </a: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Shape 26"/>
          <p:cNvSpPr/>
          <p:nvPr/>
        </p:nvSpPr>
        <p:spPr>
          <a:xfrm>
            <a:off x="48825" y="651075"/>
            <a:ext cx="187199" cy="390599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" name="Shape 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2324" y="53037"/>
            <a:ext cx="2058824" cy="2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5" y="28935"/>
            <a:ext cx="1059450" cy="32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48825" y="651075"/>
            <a:ext cx="187199" cy="390599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229533" y="-31031"/>
            <a:ext cx="291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Computer Hardware - </a:t>
            </a: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  <p:pic>
        <p:nvPicPr>
          <p:cNvPr id="33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2324" y="53037"/>
            <a:ext cx="2058824" cy="2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5" y="28935"/>
            <a:ext cx="1059450" cy="32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2" type="sldNum"/>
          </p:nvPr>
        </p:nvSpPr>
        <p:spPr>
          <a:xfrm>
            <a:off x="6229533" y="-31031"/>
            <a:ext cx="29100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Computer Hardware - </a:t>
            </a:r>
            <a:fld id="{00000000-1234-1234-1234-123412341234}" type="slidenum">
              <a:rPr lang="en" sz="1000">
                <a:solidFill>
                  <a:schemeClr val="dk1"/>
                </a:solidFill>
              </a:rPr>
              <a:t>‹#›</a:t>
            </a:fld>
          </a:p>
        </p:txBody>
      </p:sp>
      <p:pic>
        <p:nvPicPr>
          <p:cNvPr id="37" name="Shape 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2324" y="53037"/>
            <a:ext cx="2058824" cy="2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5" y="28935"/>
            <a:ext cx="1059450" cy="32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png"/><Relationship Id="rId4" Type="http://schemas.openxmlformats.org/officeDocument/2006/relationships/image" Target="../media/image11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Relationship Id="rId5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Relationship Id="rId4" Type="http://schemas.openxmlformats.org/officeDocument/2006/relationships/image" Target="../media/image18.png"/><Relationship Id="rId10" Type="http://schemas.openxmlformats.org/officeDocument/2006/relationships/image" Target="../media/image14.jpg"/><Relationship Id="rId9" Type="http://schemas.openxmlformats.org/officeDocument/2006/relationships/image" Target="../media/image13.jp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28.jpg"/><Relationship Id="rId8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30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887" y="1811387"/>
            <a:ext cx="46482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675" y="372474"/>
            <a:ext cx="3326626" cy="1012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0" y="3093875"/>
            <a:ext cx="9144000" cy="1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Week 2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Connections and Troubleshooting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" sz="3600"/>
              <a:t>Mr. Lile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Ms. Blount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Ms. Tiana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Mr. Marshall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Your Instructors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457200" y="2616400"/>
            <a:ext cx="7817700" cy="17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 you touch or look at every time you use a computer?</a:t>
            </a:r>
          </a:p>
        </p:txBody>
      </p:sp>
      <p:sp>
        <p:nvSpPr>
          <p:cNvPr id="118" name="Shape 118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peripherals would always be plugged into a computer?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subTitle"/>
          </p:nvPr>
        </p:nvSpPr>
        <p:spPr>
          <a:xfrm>
            <a:off x="457200" y="2616400"/>
            <a:ext cx="7817700" cy="17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❏"/>
            </a:pPr>
            <a:r>
              <a:rPr b="1" lang="en">
                <a:solidFill>
                  <a:srgbClr val="B45F06"/>
                </a:solidFill>
              </a:rPr>
              <a:t>Keyboard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❏"/>
            </a:pPr>
            <a:r>
              <a:rPr b="1" lang="en">
                <a:solidFill>
                  <a:srgbClr val="B45F06"/>
                </a:solidFill>
              </a:rPr>
              <a:t>Mouse</a:t>
            </a:r>
          </a:p>
          <a:p>
            <a:pPr indent="-228600" lvl="0" marL="457200" rtl="0">
              <a:spcBef>
                <a:spcPts val="0"/>
              </a:spcBef>
              <a:buClr>
                <a:srgbClr val="FF9900"/>
              </a:buClr>
              <a:buChar char="❏"/>
            </a:pPr>
            <a:r>
              <a:rPr b="1" lang="en">
                <a:solidFill>
                  <a:srgbClr val="B45F06"/>
                </a:solidFill>
              </a:rPr>
              <a:t>Monitor</a:t>
            </a:r>
          </a:p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peripherals would always be plugged into a computer?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Connections that are used a lot are put on the front, top, or side of the computer for easy access</a:t>
            </a: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Front Panel Connections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475" y="2445025"/>
            <a:ext cx="3951049" cy="26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Different peripherals use different connections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USB </a:t>
            </a:r>
            <a:r>
              <a:rPr lang="en"/>
              <a:t>is the most common connector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USB is used for keyboards, mice, webcams, USB drives, printers, and more!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Connections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25373" r="9450" t="3697"/>
          <a:stretch/>
        </p:blipFill>
        <p:spPr>
          <a:xfrm>
            <a:off x="3028100" y="3382662"/>
            <a:ext cx="1924200" cy="16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8756" l="24669" r="13931" t="12707"/>
          <a:stretch/>
        </p:blipFill>
        <p:spPr>
          <a:xfrm>
            <a:off x="6159050" y="2872724"/>
            <a:ext cx="2984950" cy="22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01348"/>
            <a:ext cx="2576249" cy="17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VGA</a:t>
            </a:r>
            <a:r>
              <a:rPr lang="en"/>
              <a:t> for monitors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Other monitor connectors: </a:t>
            </a:r>
            <a:br>
              <a:rPr lang="en"/>
            </a:br>
            <a:r>
              <a:rPr lang="en"/>
              <a:t>         DVI               HDMI               DisplayPort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Audio </a:t>
            </a:r>
            <a:r>
              <a:rPr lang="en"/>
              <a:t>3.5mm plugs for headphones, </a:t>
            </a:r>
            <a:br>
              <a:rPr lang="en"/>
            </a:br>
            <a:r>
              <a:rPr lang="en"/>
              <a:t>speakers, and microphones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Ethernet</a:t>
            </a:r>
            <a:r>
              <a:rPr lang="en"/>
              <a:t> for wired Internet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Connections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953" y="1089275"/>
            <a:ext cx="2046150" cy="1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1301" l="16142" r="51810" t="79475"/>
          <a:stretch/>
        </p:blipFill>
        <p:spPr>
          <a:xfrm>
            <a:off x="745113" y="2218475"/>
            <a:ext cx="1178825" cy="3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55103" l="33870" r="41916" t="27923"/>
          <a:stretch/>
        </p:blipFill>
        <p:spPr>
          <a:xfrm>
            <a:off x="2577329" y="2247755"/>
            <a:ext cx="847150" cy="2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 b="55423" l="63279" r="15181" t="26809"/>
          <a:stretch/>
        </p:blipFill>
        <p:spPr>
          <a:xfrm>
            <a:off x="4449684" y="2260350"/>
            <a:ext cx="719964" cy="2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b="20151" l="14375" r="14702" t="28216"/>
          <a:stretch/>
        </p:blipFill>
        <p:spPr>
          <a:xfrm flipH="1">
            <a:off x="7501413" y="2939462"/>
            <a:ext cx="1642523" cy="7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 b="0" l="0" r="0" t="34158"/>
          <a:stretch/>
        </p:blipFill>
        <p:spPr>
          <a:xfrm>
            <a:off x="7221850" y="4004175"/>
            <a:ext cx="1714500" cy="11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9">
            <a:alphaModFix/>
          </a:blip>
          <a:srcRect b="28577" l="27379" r="28035" t="31369"/>
          <a:stretch/>
        </p:blipFill>
        <p:spPr>
          <a:xfrm>
            <a:off x="5809550" y="4363250"/>
            <a:ext cx="962124" cy="71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20725" y="2853275"/>
            <a:ext cx="613324" cy="9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With your partner, take a set of cables back to your computer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28909" r="29380" t="0"/>
          <a:stretch/>
        </p:blipFill>
        <p:spPr>
          <a:xfrm rot="5400000">
            <a:off x="3496812" y="2095498"/>
            <a:ext cx="2439926" cy="365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48100"/>
            <a:ext cx="1895400" cy="18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back of the computer: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 plug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Headphones/Speaker (colored </a:t>
            </a:r>
            <a:r>
              <a:rPr lang="en">
                <a:solidFill>
                  <a:srgbClr val="93C47D"/>
                </a:solidFill>
              </a:rPr>
              <a:t>green</a:t>
            </a:r>
            <a:r>
              <a:rPr lang="en"/>
              <a:t>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Microphone (colored </a:t>
            </a:r>
            <a:r>
              <a:rPr lang="en">
                <a:solidFill>
                  <a:srgbClr val="D5A6BD"/>
                </a:solidFill>
              </a:rPr>
              <a:t>pink</a:t>
            </a:r>
            <a:r>
              <a:rPr lang="en"/>
              <a:t> and </a:t>
            </a:r>
            <a:r>
              <a:rPr lang="en">
                <a:solidFill>
                  <a:srgbClr val="9FC5E8"/>
                </a:solidFill>
              </a:rPr>
              <a:t>blue</a:t>
            </a:r>
            <a:r>
              <a:rPr lang="en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Why are they in different colors?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Color Coding </a:t>
            </a:r>
            <a:r>
              <a:rPr lang="en" sz="2400"/>
              <a:t>helps you tell one connector from </a:t>
            </a:r>
            <a:br>
              <a:rPr lang="en" sz="2400"/>
            </a:br>
            <a:r>
              <a:rPr lang="en" sz="2400"/>
              <a:t>another, because some have the same shape!</a:t>
            </a: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Connections on a Dell Computer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24025" y="2225225"/>
            <a:ext cx="4362099" cy="12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 flipH="1" rot="10800000">
            <a:off x="3032400" y="2023325"/>
            <a:ext cx="5311799" cy="1463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0" name="Shape 170"/>
          <p:cNvCxnSpPr/>
          <p:nvPr/>
        </p:nvCxnSpPr>
        <p:spPr>
          <a:xfrm flipH="1" rot="10800000">
            <a:off x="6760300" y="2381424"/>
            <a:ext cx="1692300" cy="239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1" name="Shape 171"/>
          <p:cNvCxnSpPr/>
          <p:nvPr/>
        </p:nvCxnSpPr>
        <p:spPr>
          <a:xfrm flipH="1" rot="10800000">
            <a:off x="6603450" y="2549625"/>
            <a:ext cx="2098799" cy="5216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back of the computer: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4 USB ports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 more USB ports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Ethernet (network) port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Why can’t I plug this cable in?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Keyed connectors </a:t>
            </a:r>
            <a:r>
              <a:rPr lang="en" sz="2400"/>
              <a:t>are shaped so that you can’t plug it in</a:t>
            </a:r>
            <a:br>
              <a:rPr lang="en" sz="2400"/>
            </a:br>
            <a:r>
              <a:rPr lang="en" sz="2400"/>
              <a:t>the wrong way. Turn the plug over and try again!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Connections on a Dell Computer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24025" y="2225225"/>
            <a:ext cx="4362099" cy="12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3032400" y="2169725"/>
            <a:ext cx="5385900" cy="4082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0" name="Shape 180"/>
          <p:cNvCxnSpPr/>
          <p:nvPr/>
        </p:nvCxnSpPr>
        <p:spPr>
          <a:xfrm>
            <a:off x="3725850" y="2626700"/>
            <a:ext cx="4834200" cy="1238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1" name="Shape 181"/>
          <p:cNvCxnSpPr/>
          <p:nvPr/>
        </p:nvCxnSpPr>
        <p:spPr>
          <a:xfrm flipH="1" rot="10800000">
            <a:off x="4748800" y="2873800"/>
            <a:ext cx="3601800" cy="2159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800" y="3362500"/>
            <a:ext cx="16573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958500" y="4033400"/>
            <a:ext cx="1299600" cy="2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</a:p>
        </p:txBody>
      </p:sp>
      <p:cxnSp>
        <p:nvCxnSpPr>
          <p:cNvPr id="184" name="Shape 184"/>
          <p:cNvCxnSpPr/>
          <p:nvPr/>
        </p:nvCxnSpPr>
        <p:spPr>
          <a:xfrm rot="10800000">
            <a:off x="5192849" y="3990075"/>
            <a:ext cx="222000" cy="21599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5" name="Shape 185"/>
          <p:cNvCxnSpPr/>
          <p:nvPr/>
        </p:nvCxnSpPr>
        <p:spPr>
          <a:xfrm flipH="1" rot="10800000">
            <a:off x="5783125" y="3972524"/>
            <a:ext cx="145199" cy="251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back of the computer: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VGA port (blue)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Serial port (obsolete, green)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Parallel port (obsolete, magenta)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i="1" lang="en" sz="2400"/>
              <a:t>Why would I ever use this?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Obsolete connectors </a:t>
            </a:r>
            <a:r>
              <a:rPr lang="en" sz="2400"/>
              <a:t>aren’t used much anymore. </a:t>
            </a:r>
            <a:br>
              <a:rPr lang="en" sz="2400"/>
            </a:br>
            <a:r>
              <a:rPr lang="en" sz="2400"/>
              <a:t>They’ve been replaced by newer and better ones.</a:t>
            </a: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Connections on a Dell Computer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24025" y="2225225"/>
            <a:ext cx="4362099" cy="12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Shape 193"/>
          <p:cNvCxnSpPr/>
          <p:nvPr/>
        </p:nvCxnSpPr>
        <p:spPr>
          <a:xfrm>
            <a:off x="3459825" y="2158550"/>
            <a:ext cx="5211300" cy="7955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4" name="Shape 194"/>
          <p:cNvCxnSpPr/>
          <p:nvPr/>
        </p:nvCxnSpPr>
        <p:spPr>
          <a:xfrm>
            <a:off x="5322350" y="2738275"/>
            <a:ext cx="3089699" cy="4010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5" name="Shape 195"/>
          <p:cNvCxnSpPr/>
          <p:nvPr/>
        </p:nvCxnSpPr>
        <p:spPr>
          <a:xfrm>
            <a:off x="6056250" y="3237825"/>
            <a:ext cx="2343599" cy="4379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back of the computer: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eSata (black)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DisplayPort (black)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Expansion slots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Has anything been added?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Expansion cards</a:t>
            </a:r>
            <a:r>
              <a:rPr lang="en" sz="2400"/>
              <a:t> would be in these slots. The metal</a:t>
            </a:r>
            <a:br>
              <a:rPr lang="en" sz="2400"/>
            </a:br>
            <a:r>
              <a:rPr lang="en" sz="2400"/>
              <a:t>covers come off. Does yours have anything added?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Connections on a Dell Computer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24025" y="2225225"/>
            <a:ext cx="4362099" cy="12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>
            <a:off x="3034300" y="2146200"/>
            <a:ext cx="5636999" cy="126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4" name="Shape 204"/>
          <p:cNvCxnSpPr/>
          <p:nvPr/>
        </p:nvCxnSpPr>
        <p:spPr>
          <a:xfrm>
            <a:off x="3848375" y="2621075"/>
            <a:ext cx="4822799" cy="11840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5" name="Shape 205"/>
          <p:cNvCxnSpPr/>
          <p:nvPr/>
        </p:nvCxnSpPr>
        <p:spPr>
          <a:xfrm>
            <a:off x="3552350" y="3114475"/>
            <a:ext cx="4360200" cy="13073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i="1" lang="en"/>
              <a:t>motherboard</a:t>
            </a:r>
            <a:r>
              <a:rPr lang="en"/>
              <a:t> connects all the parts inside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</a:t>
            </a:r>
            <a:r>
              <a:rPr b="1" i="1" lang="en"/>
              <a:t>power supply</a:t>
            </a:r>
            <a:r>
              <a:rPr b="1" lang="en"/>
              <a:t> </a:t>
            </a:r>
            <a:r>
              <a:rPr lang="en"/>
              <a:t>sends electricity to the motherboard and the components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part needs </a:t>
            </a:r>
            <a:r>
              <a:rPr b="1" i="1" lang="en"/>
              <a:t>power</a:t>
            </a:r>
            <a:r>
              <a:rPr lang="en"/>
              <a:t> and </a:t>
            </a:r>
            <a:r>
              <a:rPr b="1" i="1" lang="en"/>
              <a:t>data </a:t>
            </a:r>
            <a:r>
              <a:rPr lang="en"/>
              <a:t>connections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Old computers and parts can often be </a:t>
            </a:r>
            <a:r>
              <a:rPr b="1" i="1" lang="en"/>
              <a:t>refurbished, reused</a:t>
            </a:r>
            <a:r>
              <a:rPr b="1" lang="en"/>
              <a:t>, or recycled</a:t>
            </a: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Last week: Inside the Computer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 the front of the computer: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2 USB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Headphones and Microphone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Aren’t these the same thing?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Duplicate ports</a:t>
            </a:r>
            <a:r>
              <a:rPr lang="en" sz="2400"/>
              <a:t> are on both the front and the back.</a:t>
            </a:r>
            <a:br>
              <a:rPr lang="en" sz="2400"/>
            </a:br>
            <a:r>
              <a:rPr lang="en" sz="2400"/>
              <a:t>You can plug different things in each duplicated port.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Connections on a Dell Computer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475" l="0" r="0" t="475"/>
          <a:stretch/>
        </p:blipFill>
        <p:spPr>
          <a:xfrm rot="-5400000">
            <a:off x="6224025" y="2225224"/>
            <a:ext cx="4362099" cy="129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>
            <a:off x="3034300" y="2146200"/>
            <a:ext cx="4865999" cy="5426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4" name="Shape 214"/>
          <p:cNvCxnSpPr/>
          <p:nvPr/>
        </p:nvCxnSpPr>
        <p:spPr>
          <a:xfrm>
            <a:off x="5624550" y="2701275"/>
            <a:ext cx="2917200" cy="1541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Power ON your computer by pressing or holding the button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28909" r="29380" t="0"/>
          <a:stretch/>
        </p:blipFill>
        <p:spPr>
          <a:xfrm rot="5400000">
            <a:off x="3496812" y="2095498"/>
            <a:ext cx="2439926" cy="365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>
            <a:off x="1630125" y="3321950"/>
            <a:ext cx="2803499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You </a:t>
            </a:r>
            <a:r>
              <a:rPr b="1" i="1" lang="en"/>
              <a:t>will</a:t>
            </a:r>
            <a:r>
              <a:rPr b="1" lang="en"/>
              <a:t> run into problems when</a:t>
            </a:r>
            <a:br>
              <a:rPr b="1" lang="en"/>
            </a:br>
            <a:r>
              <a:rPr b="1" lang="en"/>
              <a:t>building or repairing a computer.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That’s OK!</a:t>
            </a:r>
            <a:r>
              <a:rPr lang="en"/>
              <a:t> Computers are complex, so a lot can go wrong.</a:t>
            </a:r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Troubleshooting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17756" l="19427" r="19707" t="0"/>
          <a:stretch/>
        </p:blipFill>
        <p:spPr>
          <a:xfrm>
            <a:off x="6703825" y="542700"/>
            <a:ext cx="1739174" cy="16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348400" y="1200150"/>
            <a:ext cx="84893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 a problem? Use these steps to </a:t>
            </a:r>
            <a:br>
              <a:rPr lang="en"/>
            </a:br>
            <a:r>
              <a:rPr lang="en"/>
              <a:t>figure out what’s causing it and fix it!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Describe the problem clearly: </a:t>
            </a:r>
            <a:r>
              <a:rPr lang="en"/>
              <a:t>When did it start? What changed before it happened?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Identify possible causes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Process of elimination:</a:t>
            </a:r>
            <a:r>
              <a:rPr lang="en"/>
              <a:t> One by one, try solutions to possible causes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Test the Solution:</a:t>
            </a:r>
            <a:r>
              <a:rPr lang="en"/>
              <a:t> Repeat steps 3 and 4 until fixed!</a:t>
            </a:r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Troubleshooting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17756" l="19427" r="19707" t="0"/>
          <a:stretch/>
        </p:blipFill>
        <p:spPr>
          <a:xfrm>
            <a:off x="6703825" y="542700"/>
            <a:ext cx="1739174" cy="16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Power OFF your computer by pressing or holding the button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DO NOT open it up, yet!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Always unplug the computer </a:t>
            </a:r>
            <a:br>
              <a:rPr lang="en"/>
            </a:br>
            <a:r>
              <a:rPr lang="en"/>
              <a:t>from the power outlet before </a:t>
            </a:r>
            <a:br>
              <a:rPr lang="en"/>
            </a:br>
            <a:r>
              <a:rPr lang="en"/>
              <a:t>working on 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Don’t touch anything inside </a:t>
            </a:r>
            <a:br>
              <a:rPr lang="en"/>
            </a:br>
            <a:r>
              <a:rPr lang="en"/>
              <a:t>the computer while it is </a:t>
            </a:r>
            <a:br>
              <a:rPr lang="en"/>
            </a:br>
            <a:r>
              <a:rPr lang="en"/>
              <a:t>plugged in or turned 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Safety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50" y="1476250"/>
            <a:ext cx="2823924" cy="24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Refurbishing means you take a used computer and make it as good as new. This week we’ll refurbish the hardware of a computer.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Each stage of the refurbishing process must be recorded on Kramden’s </a:t>
            </a:r>
            <a:r>
              <a:rPr b="1" lang="en">
                <a:solidFill>
                  <a:srgbClr val="000000"/>
                </a:solidFill>
              </a:rPr>
              <a:t>tracking sheet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Refurbishing a Computer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subTitle"/>
          </p:nvPr>
        </p:nvSpPr>
        <p:spPr>
          <a:xfrm>
            <a:off x="457200" y="2616400"/>
            <a:ext cx="7817700" cy="17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Triage is a medical term for taking care of sick patients. You’re like a doctor doing surgery to make a patient better!</a:t>
            </a:r>
          </a:p>
        </p:txBody>
      </p:sp>
      <p:sp>
        <p:nvSpPr>
          <p:cNvPr id="259" name="Shape 259"/>
          <p:cNvSpPr txBox="1"/>
          <p:nvPr>
            <p:ph type="ctrTitle"/>
          </p:nvPr>
        </p:nvSpPr>
        <p:spPr>
          <a:xfrm>
            <a:off x="503587" y="1076559"/>
            <a:ext cx="91122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Kramden’s hardware refurbishing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called </a:t>
            </a:r>
            <a:r>
              <a:rPr i="1" lang="en"/>
              <a:t>Triage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T1. </a:t>
            </a:r>
            <a:r>
              <a:rPr b="1" lang="en"/>
              <a:t>Inspect </a:t>
            </a:r>
            <a:r>
              <a:rPr lang="en"/>
              <a:t>the outside of the computer for any obvious problems or repairs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T2. Blow out </a:t>
            </a:r>
            <a:r>
              <a:rPr b="1" lang="en"/>
              <a:t>dust</a:t>
            </a:r>
            <a:r>
              <a:rPr lang="en"/>
              <a:t> (already done for you)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T3. Attach a </a:t>
            </a:r>
            <a:r>
              <a:rPr b="1" lang="en"/>
              <a:t>tracking sheet</a:t>
            </a:r>
            <a:r>
              <a:rPr lang="en"/>
              <a:t> and </a:t>
            </a:r>
            <a:r>
              <a:rPr b="1" lang="en"/>
              <a:t>K-number sticker</a:t>
            </a:r>
            <a:r>
              <a:rPr lang="en"/>
              <a:t>. Write this K-number on the back of the computer (in Sharpie) and on the tracking sheet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T4. Inspect/Repair the </a:t>
            </a:r>
            <a:r>
              <a:rPr b="1" lang="en"/>
              <a:t>outside</a:t>
            </a:r>
            <a:r>
              <a:rPr lang="en"/>
              <a:t> if possible</a:t>
            </a:r>
          </a:p>
        </p:txBody>
      </p:sp>
      <p:sp>
        <p:nvSpPr>
          <p:cNvPr id="265" name="Shape 265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Detailed Triage Steps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T5. Inspect/repair the </a:t>
            </a:r>
            <a:r>
              <a:rPr b="1" lang="en"/>
              <a:t>inside</a:t>
            </a:r>
            <a:r>
              <a:rPr lang="en"/>
              <a:t>: Install 2GB of </a:t>
            </a:r>
            <a:r>
              <a:rPr b="1" lang="en"/>
              <a:t>RAM</a:t>
            </a:r>
            <a:r>
              <a:rPr lang="en"/>
              <a:t> (1 or 2 sticks), a </a:t>
            </a:r>
            <a:r>
              <a:rPr b="1" lang="en"/>
              <a:t>hard drive,</a:t>
            </a:r>
            <a:r>
              <a:rPr lang="en"/>
              <a:t>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and an </a:t>
            </a:r>
            <a:r>
              <a:rPr b="1" lang="en"/>
              <a:t>optical drive</a:t>
            </a:r>
            <a:r>
              <a:rPr lang="en"/>
              <a:t>. Connect ALL cables!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T6. Boot to </a:t>
            </a:r>
            <a:r>
              <a:rPr b="1" lang="en"/>
              <a:t>BIOS</a:t>
            </a:r>
            <a:r>
              <a:rPr lang="en"/>
              <a:t>: First, check that all fans work. Set the </a:t>
            </a:r>
            <a:r>
              <a:rPr b="1" lang="en"/>
              <a:t>date &amp; time</a:t>
            </a:r>
            <a:r>
              <a:rPr lang="en"/>
              <a:t> and </a:t>
            </a:r>
            <a:r>
              <a:rPr b="1" lang="en"/>
              <a:t>boot order</a:t>
            </a:r>
            <a:r>
              <a:rPr lang="en"/>
              <a:t>. At the top of the tracking sheet, record the specifications: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 sz="2400">
                <a:solidFill>
                  <a:srgbClr val="434343"/>
                </a:solidFill>
              </a:rPr>
              <a:t>processor speed</a:t>
            </a:r>
            <a:r>
              <a:rPr lang="en" sz="2400">
                <a:solidFill>
                  <a:srgbClr val="434343"/>
                </a:solidFill>
              </a:rPr>
              <a:t>, </a:t>
            </a:r>
            <a:r>
              <a:rPr b="1" lang="en" sz="2400">
                <a:solidFill>
                  <a:srgbClr val="434343"/>
                </a:solidFill>
              </a:rPr>
              <a:t>RAM/memory</a:t>
            </a:r>
            <a:r>
              <a:rPr lang="en" sz="2400">
                <a:solidFill>
                  <a:srgbClr val="434343"/>
                </a:solidFill>
              </a:rPr>
              <a:t>, &amp; </a:t>
            </a:r>
            <a:r>
              <a:rPr b="1" lang="en" sz="2400">
                <a:solidFill>
                  <a:srgbClr val="434343"/>
                </a:solidFill>
              </a:rPr>
              <a:t>hard drive size</a:t>
            </a:r>
          </a:p>
        </p:txBody>
      </p:sp>
      <p:sp>
        <p:nvSpPr>
          <p:cNvPr id="271" name="Shape 271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Detailed Triage Steps, part 2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1375" y="2766150"/>
            <a:ext cx="682425" cy="5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You’ll learn about </a:t>
            </a:r>
            <a:r>
              <a:rPr b="1" lang="en"/>
              <a:t>connecting input and output devices</a:t>
            </a:r>
            <a:r>
              <a:rPr lang="en"/>
              <a:t> to a computer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You’ll learn </a:t>
            </a:r>
            <a:r>
              <a:rPr b="1" lang="en"/>
              <a:t>troubleshooting</a:t>
            </a:r>
            <a:r>
              <a:rPr lang="en"/>
              <a:t>, how to figure out and fix problems with computer hardware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You’ll </a:t>
            </a:r>
            <a:r>
              <a:rPr b="1" lang="en"/>
              <a:t>refurbish</a:t>
            </a:r>
            <a:r>
              <a:rPr lang="en"/>
              <a:t> computers that will be donated to other students as practice for refurbishing your own computer!</a:t>
            </a: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This week: Connections and Troubleshooting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</a:rPr>
              <a:t>Menu headings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</a:rPr>
              <a:t>Current screen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</a:rPr>
              <a:t>Controls/Help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</a:rPr>
              <a:t>screen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424" y="864447"/>
            <a:ext cx="4805724" cy="367032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BIOS screen</a:t>
            </a:r>
          </a:p>
        </p:txBody>
      </p:sp>
      <p:sp>
        <p:nvSpPr>
          <p:cNvPr id="280" name="Shape 280"/>
          <p:cNvSpPr/>
          <p:nvPr/>
        </p:nvSpPr>
        <p:spPr>
          <a:xfrm>
            <a:off x="4229000" y="4114800"/>
            <a:ext cx="4313699" cy="38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207400" y="1008750"/>
            <a:ext cx="4356899" cy="19139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2" name="Shape 282"/>
          <p:cNvCxnSpPr/>
          <p:nvPr/>
        </p:nvCxnSpPr>
        <p:spPr>
          <a:xfrm flipH="1" rot="10800000">
            <a:off x="3136725" y="1253549"/>
            <a:ext cx="1018799" cy="7347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3" name="Shape 283"/>
          <p:cNvCxnSpPr/>
          <p:nvPr/>
        </p:nvCxnSpPr>
        <p:spPr>
          <a:xfrm>
            <a:off x="2902100" y="4260525"/>
            <a:ext cx="1148400" cy="43199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4" name="Shape 284"/>
          <p:cNvCxnSpPr/>
          <p:nvPr/>
        </p:nvCxnSpPr>
        <p:spPr>
          <a:xfrm flipH="1" rot="10800000">
            <a:off x="3050275" y="2624174"/>
            <a:ext cx="3007200" cy="4755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T7. Boot from the </a:t>
            </a:r>
            <a:r>
              <a:rPr b="1" lang="en"/>
              <a:t>Kramden Triage CD</a:t>
            </a:r>
            <a:r>
              <a:rPr lang="en"/>
              <a:t> and run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/>
              <a:t>MEMTEST </a:t>
            </a:r>
            <a:r>
              <a:rPr lang="en"/>
              <a:t>to test the RAM/Memory sticks. After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"/>
              <a:t>Test #3</a:t>
            </a:r>
            <a:r>
              <a:rPr lang="en"/>
              <a:t> is completed, reboot.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T8. Boot from the </a:t>
            </a:r>
            <a:r>
              <a:rPr b="1" lang="en"/>
              <a:t>Kramden Triage CD </a:t>
            </a:r>
            <a:r>
              <a:rPr lang="en"/>
              <a:t>and run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b="1" lang="en"/>
              <a:t>GWSCAN</a:t>
            </a:r>
            <a:r>
              <a:rPr lang="en"/>
              <a:t> to test the hard drive. Select </a:t>
            </a:r>
            <a:r>
              <a:rPr b="1" lang="en"/>
              <a:t>Quick Test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Follow the on screen instructions.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T9. </a:t>
            </a:r>
            <a:r>
              <a:rPr b="1" lang="en"/>
              <a:t>Remove</a:t>
            </a:r>
            <a:r>
              <a:rPr lang="en"/>
              <a:t> the Triage CD and power off!!</a:t>
            </a:r>
          </a:p>
        </p:txBody>
      </p:sp>
      <p:sp>
        <p:nvSpPr>
          <p:cNvPr id="290" name="Shape 290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Detailed Triage Steps, part 3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Finish the Triage process on your first computer! When you’re ready, start another one!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625" y="3991175"/>
            <a:ext cx="1834924" cy="93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800" y="3857037"/>
            <a:ext cx="1224724" cy="12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0633" y="3857025"/>
            <a:ext cx="1368890" cy="128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0424" y="3991175"/>
            <a:ext cx="1502774" cy="10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Troubleshooting is the most basic thing that a computer technician or engineer does.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Even the most experienced PC technician gets stumped. You learn through experience and get better and faster at troubleshooting.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time you solve a problem, think about the cause and solution so you remember it when it happens again.</a:t>
            </a:r>
          </a:p>
        </p:txBody>
      </p:sp>
      <p:sp>
        <p:nvSpPr>
          <p:cNvPr id="305" name="Shape 305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Troubleshooting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subTitle"/>
          </p:nvPr>
        </p:nvSpPr>
        <p:spPr>
          <a:xfrm>
            <a:off x="457200" y="2616400"/>
            <a:ext cx="7817700" cy="17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take a quick break and then head into the workshop area to put together computers and test the parts.</a:t>
            </a:r>
          </a:p>
        </p:txBody>
      </p:sp>
      <p:sp>
        <p:nvSpPr>
          <p:cNvPr id="311" name="Shape 311"/>
          <p:cNvSpPr txBox="1"/>
          <p:nvPr>
            <p:ph type="ctrTitle"/>
          </p:nvPr>
        </p:nvSpPr>
        <p:spPr>
          <a:xfrm>
            <a:off x="503587" y="1076559"/>
            <a:ext cx="9112200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Workshop:</a:t>
            </a:r>
            <a:br>
              <a:rPr lang="en"/>
            </a:br>
            <a:r>
              <a:rPr lang="en"/>
              <a:t>Putting Together a Computer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You can’t use a computer if you can’t give it commands and see what it’s doing.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Peripherals</a:t>
            </a:r>
            <a:r>
              <a:rPr lang="en"/>
              <a:t> connect to </a:t>
            </a:r>
            <a:br>
              <a:rPr lang="en"/>
            </a:br>
            <a:r>
              <a:rPr lang="en"/>
              <a:t>a computer to let you </a:t>
            </a:r>
            <a:br>
              <a:rPr lang="en"/>
            </a:br>
            <a:r>
              <a:rPr lang="en"/>
              <a:t>use 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are used for</a:t>
            </a:r>
            <a:br>
              <a:rPr lang="en"/>
            </a:br>
            <a:r>
              <a:rPr b="1" lang="en"/>
              <a:t>input</a:t>
            </a:r>
            <a:r>
              <a:rPr lang="en"/>
              <a:t> and </a:t>
            </a:r>
            <a:r>
              <a:rPr b="1" lang="en"/>
              <a:t>output</a:t>
            </a: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Peripherals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400" y="2287425"/>
            <a:ext cx="3879321" cy="285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Input</a:t>
            </a:r>
            <a:r>
              <a:rPr lang="en"/>
              <a:t> is giving commands or sending information to a computer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Output</a:t>
            </a:r>
            <a:r>
              <a:rPr lang="en"/>
              <a:t> is what the computer sends back to you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Peripherals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subTitle"/>
          </p:nvPr>
        </p:nvSpPr>
        <p:spPr>
          <a:xfrm>
            <a:off x="457200" y="2616400"/>
            <a:ext cx="7817700" cy="17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type="ctrTitle"/>
          </p:nvPr>
        </p:nvSpPr>
        <p:spPr>
          <a:xfrm>
            <a:off x="503575" y="1076550"/>
            <a:ext cx="8426399" cy="115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the available peripherals as either </a:t>
            </a:r>
            <a:r>
              <a:rPr lang="en" u="sng"/>
              <a:t>In</a:t>
            </a:r>
            <a:r>
              <a:rPr lang="en"/>
              <a:t>put or </a:t>
            </a:r>
            <a:r>
              <a:rPr lang="en" u="sng"/>
              <a:t>Out</a:t>
            </a:r>
            <a:r>
              <a:rPr lang="en"/>
              <a:t>put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Peripherals have </a:t>
            </a:r>
            <a:r>
              <a:rPr b="1" lang="en"/>
              <a:t>plugs or cables</a:t>
            </a:r>
            <a:r>
              <a:rPr lang="en"/>
              <a:t> that connect to the computer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connectors where the cables plug in are called </a:t>
            </a:r>
            <a:r>
              <a:rPr b="1" lang="en"/>
              <a:t>ports</a:t>
            </a: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Attaching Peripherals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22500" l="0" r="0" t="11339"/>
          <a:stretch/>
        </p:blipFill>
        <p:spPr>
          <a:xfrm>
            <a:off x="3106025" y="2972625"/>
            <a:ext cx="3936574" cy="195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>
            <a:off x="1974400" y="4167575"/>
            <a:ext cx="2408999" cy="380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2" name="Shape 92"/>
          <p:cNvCxnSpPr/>
          <p:nvPr/>
        </p:nvCxnSpPr>
        <p:spPr>
          <a:xfrm flipH="1">
            <a:off x="5712650" y="3652125"/>
            <a:ext cx="2094299" cy="613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3" name="Shape 93"/>
          <p:cNvSpPr txBox="1"/>
          <p:nvPr/>
        </p:nvSpPr>
        <p:spPr>
          <a:xfrm>
            <a:off x="1106200" y="3831225"/>
            <a:ext cx="868200" cy="56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Ports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840125" y="3022725"/>
            <a:ext cx="1149599" cy="56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Cable with</a:t>
            </a:r>
            <a:b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Plug</a:t>
            </a:r>
          </a:p>
        </p:txBody>
      </p:sp>
      <p:cxnSp>
        <p:nvCxnSpPr>
          <p:cNvPr id="95" name="Shape 95"/>
          <p:cNvCxnSpPr/>
          <p:nvPr/>
        </p:nvCxnSpPr>
        <p:spPr>
          <a:xfrm flipH="1" rot="10800000">
            <a:off x="1974400" y="3917925"/>
            <a:ext cx="2870100" cy="1655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1974400" y="3500074"/>
            <a:ext cx="3678599" cy="515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48400" y="1200150"/>
            <a:ext cx="8338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These are the most important connections. There will always be things plugged into the I/O Panel.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Motherboard I/O Panel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14929"/>
          <a:stretch/>
        </p:blipFill>
        <p:spPr>
          <a:xfrm>
            <a:off x="3998175" y="2695475"/>
            <a:ext cx="5094375" cy="239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09575"/>
            <a:ext cx="2979275" cy="2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348400" y="1200150"/>
            <a:ext cx="4177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Expansion cards fit into connectors on the motherboard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Examples: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Graphics cards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WiFi cards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Sound cards</a:t>
            </a:r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236025" y="325100"/>
            <a:ext cx="8907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Expansion Card Slots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562" y="2579775"/>
            <a:ext cx="3070475" cy="230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4009" l="3620" r="3546" t="3594"/>
          <a:stretch/>
        </p:blipFill>
        <p:spPr>
          <a:xfrm>
            <a:off x="5005350" y="148175"/>
            <a:ext cx="3580900" cy="24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