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36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35.xml.rels" ContentType="application/vnd.openxmlformats-package.relationships+xml"/>
  <Override PartName="/ppt/slides/_rels/slide10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media/image41.png" ContentType="image/png"/>
  <Override PartName="/ppt/media/image40.jpeg" ContentType="image/jpeg"/>
  <Override PartName="/ppt/media/image38.png" ContentType="image/png"/>
  <Override PartName="/ppt/media/image42.jpeg" ContentType="image/jpeg"/>
  <Override PartName="/ppt/media/image37.png" ContentType="image/png"/>
  <Override PartName="/ppt/media/image36.png" ContentType="image/png"/>
  <Override PartName="/ppt/media/image34.jpeg" ContentType="image/jpeg"/>
  <Override PartName="/ppt/media/image33.png" ContentType="image/png"/>
  <Override PartName="/ppt/media/image32.png" ContentType="image/png"/>
  <Override PartName="/ppt/media/image31.png" ContentType="image/png"/>
  <Override PartName="/ppt/media/image39.jpeg" ContentType="image/jpeg"/>
  <Override PartName="/ppt/media/image17.jpeg" ContentType="image/jpeg"/>
  <Override PartName="/ppt/media/image28.jpeg" ContentType="image/jpeg"/>
  <Override PartName="/ppt/media/image16.jpeg" ContentType="image/jpeg"/>
  <Override PartName="/ppt/media/image27.jpeg" ContentType="image/jpeg"/>
  <Override PartName="/ppt/media/image23.jpeg" ContentType="image/jpeg"/>
  <Override PartName="/ppt/media/image20.png" ContentType="image/png"/>
  <Override PartName="/ppt/media/image21.jpeg" ContentType="image/jpeg"/>
  <Override PartName="/ppt/media/image29.jpeg" ContentType="image/jpeg"/>
  <Override PartName="/ppt/media/image6.png" ContentType="image/png"/>
  <Override PartName="/ppt/media/image18.jpeg" ContentType="image/jpeg"/>
  <Override PartName="/ppt/media/image14.png" ContentType="image/png"/>
  <Override PartName="/ppt/media/image13.png" ContentType="image/png"/>
  <Override PartName="/ppt/media/image12.png" ContentType="image/png"/>
  <Override PartName="/ppt/media/image26.png" ContentType="image/png"/>
  <Override PartName="/ppt/media/image43.jpeg" ContentType="image/jpeg"/>
  <Override PartName="/ppt/media/image3.png" ContentType="image/png"/>
  <Override PartName="/ppt/media/image19.jpeg" ContentType="image/jpeg"/>
  <Override PartName="/ppt/media/image11.png" ContentType="image/png"/>
  <Override PartName="/ppt/media/image10.png" ContentType="image/png"/>
  <Override PartName="/ppt/media/image9.png" ContentType="image/png"/>
  <Override PartName="/ppt/media/image1.png" ContentType="image/png"/>
  <Override PartName="/ppt/media/image15.jpeg" ContentType="image/jpeg"/>
  <Override PartName="/ppt/media/image35.jpeg" ContentType="image/jpeg"/>
  <Override PartName="/ppt/media/image8.png" ContentType="image/png"/>
  <Override PartName="/ppt/media/image7.png" ContentType="image/png"/>
  <Override PartName="/ppt/media/image5.png" ContentType="image/png"/>
  <Override PartName="/ppt/media/image30.png" ContentType="image/png"/>
  <Override PartName="/ppt/media/image22.jpeg" ContentType="image/jpeg"/>
  <Override PartName="/ppt/media/image4.png" ContentType="image/png"/>
  <Override PartName="/ppt/media/image25.png" ContentType="image/png"/>
  <Override PartName="/ppt/media/image2.png" ContentType="image/png"/>
  <Override PartName="/ppt/media/image24.png" ContentType="image/png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36160" y="325080"/>
            <a:ext cx="8907480" cy="85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48480" y="1200240"/>
            <a:ext cx="833796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48480" y="3146040"/>
            <a:ext cx="833796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36160" y="325080"/>
            <a:ext cx="8907480" cy="85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8480" y="1200240"/>
            <a:ext cx="406872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20960" y="1200240"/>
            <a:ext cx="406872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20960" y="3146040"/>
            <a:ext cx="406872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348480" y="3146040"/>
            <a:ext cx="406872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36160" y="325080"/>
            <a:ext cx="8907480" cy="85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8480" y="1200240"/>
            <a:ext cx="8337960" cy="372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48480" y="1200240"/>
            <a:ext cx="8337960" cy="372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182680" y="1200240"/>
            <a:ext cx="4668840" cy="3725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182680" y="1200240"/>
            <a:ext cx="4668840" cy="3725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236160" y="325080"/>
            <a:ext cx="8907480" cy="85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48480" y="1200240"/>
            <a:ext cx="8337960" cy="372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236160" y="325080"/>
            <a:ext cx="8907480" cy="85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48480" y="1200240"/>
            <a:ext cx="8337960" cy="372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36160" y="325080"/>
            <a:ext cx="8907480" cy="85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348480" y="1200240"/>
            <a:ext cx="4068720" cy="372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20960" y="1200240"/>
            <a:ext cx="4068720" cy="372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36160" y="325080"/>
            <a:ext cx="8907480" cy="85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236160" y="325080"/>
            <a:ext cx="8907480" cy="3974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36160" y="325080"/>
            <a:ext cx="8907480" cy="85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48480" y="1200240"/>
            <a:ext cx="406872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348480" y="3146040"/>
            <a:ext cx="406872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20960" y="1200240"/>
            <a:ext cx="4068720" cy="372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36160" y="325080"/>
            <a:ext cx="8907480" cy="85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48480" y="1200240"/>
            <a:ext cx="8337960" cy="372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36160" y="325080"/>
            <a:ext cx="8907480" cy="85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48480" y="1200240"/>
            <a:ext cx="4068720" cy="372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20960" y="1200240"/>
            <a:ext cx="406872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20960" y="3146040"/>
            <a:ext cx="406872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236160" y="325080"/>
            <a:ext cx="8907480" cy="85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48480" y="1200240"/>
            <a:ext cx="406872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20960" y="1200240"/>
            <a:ext cx="406872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48480" y="3146040"/>
            <a:ext cx="833796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236160" y="325080"/>
            <a:ext cx="8907480" cy="85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48480" y="1200240"/>
            <a:ext cx="833796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48480" y="3146040"/>
            <a:ext cx="833796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236160" y="325080"/>
            <a:ext cx="8907480" cy="85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48480" y="1200240"/>
            <a:ext cx="406872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20960" y="1200240"/>
            <a:ext cx="406872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20960" y="3146040"/>
            <a:ext cx="406872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348480" y="3146040"/>
            <a:ext cx="406872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236160" y="325080"/>
            <a:ext cx="8907480" cy="85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48480" y="1200240"/>
            <a:ext cx="8337960" cy="372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48480" y="1200240"/>
            <a:ext cx="8337960" cy="372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4" name="" descr=""/>
          <p:cNvPicPr/>
          <p:nvPr/>
        </p:nvPicPr>
        <p:blipFill>
          <a:blip r:embed="rId2"/>
          <a:stretch/>
        </p:blipFill>
        <p:spPr>
          <a:xfrm>
            <a:off x="2182680" y="1200240"/>
            <a:ext cx="4668840" cy="372528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3"/>
          <a:stretch/>
        </p:blipFill>
        <p:spPr>
          <a:xfrm>
            <a:off x="2182680" y="1200240"/>
            <a:ext cx="4668840" cy="3725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236160" y="325080"/>
            <a:ext cx="8907480" cy="85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348480" y="1200240"/>
            <a:ext cx="8337960" cy="372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236160" y="325080"/>
            <a:ext cx="8907480" cy="85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348480" y="1200240"/>
            <a:ext cx="8337960" cy="372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236160" y="325080"/>
            <a:ext cx="8907480" cy="85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348480" y="1200240"/>
            <a:ext cx="4068720" cy="372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20960" y="1200240"/>
            <a:ext cx="4068720" cy="372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236160" y="325080"/>
            <a:ext cx="8907480" cy="85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36160" y="325080"/>
            <a:ext cx="8907480" cy="85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48480" y="1200240"/>
            <a:ext cx="8337960" cy="372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236160" y="325080"/>
            <a:ext cx="8907480" cy="3974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236160" y="325080"/>
            <a:ext cx="8907480" cy="85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348480" y="1200240"/>
            <a:ext cx="406872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48480" y="3146040"/>
            <a:ext cx="406872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20960" y="1200240"/>
            <a:ext cx="4068720" cy="372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236160" y="325080"/>
            <a:ext cx="8907480" cy="85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8480" y="1200240"/>
            <a:ext cx="4068720" cy="372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20960" y="1200240"/>
            <a:ext cx="406872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20960" y="3146040"/>
            <a:ext cx="406872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236160" y="325080"/>
            <a:ext cx="8907480" cy="85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348480" y="1200240"/>
            <a:ext cx="406872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20960" y="1200240"/>
            <a:ext cx="406872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348480" y="3146040"/>
            <a:ext cx="833796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236160" y="325080"/>
            <a:ext cx="8907480" cy="85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348480" y="1200240"/>
            <a:ext cx="833796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348480" y="3146040"/>
            <a:ext cx="833796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36160" y="325080"/>
            <a:ext cx="8907480" cy="85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348480" y="1200240"/>
            <a:ext cx="406872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20960" y="1200240"/>
            <a:ext cx="406872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20960" y="3146040"/>
            <a:ext cx="406872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348480" y="3146040"/>
            <a:ext cx="406872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36160" y="325080"/>
            <a:ext cx="8907480" cy="85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348480" y="1200240"/>
            <a:ext cx="8337960" cy="372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48480" y="1200240"/>
            <a:ext cx="8337960" cy="372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4" name="" descr=""/>
          <p:cNvPicPr/>
          <p:nvPr/>
        </p:nvPicPr>
        <p:blipFill>
          <a:blip r:embed="rId2"/>
          <a:stretch/>
        </p:blipFill>
        <p:spPr>
          <a:xfrm>
            <a:off x="2182680" y="1200240"/>
            <a:ext cx="4668840" cy="3725280"/>
          </a:xfrm>
          <a:prstGeom prst="rect">
            <a:avLst/>
          </a:prstGeom>
          <a:ln>
            <a:noFill/>
          </a:ln>
        </p:spPr>
      </p:pic>
      <p:pic>
        <p:nvPicPr>
          <p:cNvPr id="115" name="" descr=""/>
          <p:cNvPicPr/>
          <p:nvPr/>
        </p:nvPicPr>
        <p:blipFill>
          <a:blip r:embed="rId3"/>
          <a:stretch/>
        </p:blipFill>
        <p:spPr>
          <a:xfrm>
            <a:off x="2182680" y="1200240"/>
            <a:ext cx="4668840" cy="3725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36160" y="325080"/>
            <a:ext cx="8907480" cy="85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48480" y="1200240"/>
            <a:ext cx="4068720" cy="372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20960" y="1200240"/>
            <a:ext cx="4068720" cy="372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36160" y="325080"/>
            <a:ext cx="8907480" cy="85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236160" y="325080"/>
            <a:ext cx="8907480" cy="3974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36160" y="325080"/>
            <a:ext cx="8907480" cy="85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48480" y="1200240"/>
            <a:ext cx="406872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48480" y="3146040"/>
            <a:ext cx="406872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20960" y="1200240"/>
            <a:ext cx="4068720" cy="372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36160" y="325080"/>
            <a:ext cx="8907480" cy="85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48480" y="1200240"/>
            <a:ext cx="4068720" cy="372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20960" y="1200240"/>
            <a:ext cx="406872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20960" y="3146040"/>
            <a:ext cx="406872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36160" y="325080"/>
            <a:ext cx="8907480" cy="85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48480" y="1200240"/>
            <a:ext cx="406872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20960" y="1200240"/>
            <a:ext cx="406872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48480" y="3146040"/>
            <a:ext cx="8337960" cy="1776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 sz="1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14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4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4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sldNum"/>
          </p:nvPr>
        </p:nvSpPr>
        <p:spPr>
          <a:xfrm>
            <a:off x="6229440" y="-30960"/>
            <a:ext cx="2909520" cy="32220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r>
              <a:rPr lang="en-US" sz="1200" strike="noStrike">
                <a:solidFill>
                  <a:srgbClr val="000000"/>
                </a:solidFill>
                <a:latin typeface="Calibri"/>
                <a:ea typeface="Calibri"/>
              </a:rPr>
              <a:t>Week 1: Computer Hardware - </a:t>
            </a:r>
            <a:fld id="{25245B6B-8F89-45A8-895B-724D4C321A51}" type="slidenum">
              <a:rPr lang="en-US" sz="1000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48480" y="1200240"/>
            <a:ext cx="8337960" cy="3725280"/>
          </a:xfrm>
          <a:prstGeom prst="rect">
            <a:avLst/>
          </a:prstGeom>
        </p:spPr>
        <p:txBody>
          <a:bodyPr tIns="91440" bIns="91440"/>
          <a:p>
            <a:pPr>
              <a:buSzPct val="45000"/>
              <a:buFont typeface="StarSymbol"/>
              <a:buChar char=""/>
            </a:pPr>
            <a:r>
              <a:rPr lang="en-US" sz="30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0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0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3000">
                <a:latin typeface="Arial"/>
              </a:rPr>
              <a:t>Seventh Outline Level</a:t>
            </a:r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title"/>
          </p:nvPr>
        </p:nvSpPr>
        <p:spPr>
          <a:xfrm>
            <a:off x="236160" y="325080"/>
            <a:ext cx="8907480" cy="857160"/>
          </a:xfrm>
          <a:prstGeom prst="rect">
            <a:avLst/>
          </a:prstGeom>
        </p:spPr>
        <p:txBody>
          <a:bodyPr tIns="91440" bIns="91440" anchor="b"/>
          <a:p>
            <a:r>
              <a:rPr lang="en-US" sz="36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9" name="CustomShape 4"/>
          <p:cNvSpPr/>
          <p:nvPr/>
        </p:nvSpPr>
        <p:spPr>
          <a:xfrm>
            <a:off x="48960" y="651240"/>
            <a:ext cx="186840" cy="390240"/>
          </a:xfrm>
          <a:prstGeom prst="chevron">
            <a:avLst>
              <a:gd name="adj" fmla="val 21600"/>
            </a:avLst>
          </a:prstGeom>
          <a:noFill/>
          <a:ln w="19080">
            <a:solidFill>
              <a:srgbClr val="ff99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0" name="Shape 20" descr=""/>
          <p:cNvPicPr/>
          <p:nvPr/>
        </p:nvPicPr>
        <p:blipFill>
          <a:blip r:embed="rId2"/>
          <a:stretch/>
        </p:blipFill>
        <p:spPr>
          <a:xfrm>
            <a:off x="1222200" y="52920"/>
            <a:ext cx="2058480" cy="273960"/>
          </a:xfrm>
          <a:prstGeom prst="rect">
            <a:avLst/>
          </a:prstGeom>
          <a:ln>
            <a:noFill/>
          </a:ln>
        </p:spPr>
      </p:pic>
      <p:pic>
        <p:nvPicPr>
          <p:cNvPr id="41" name="Shape 21" descr=""/>
          <p:cNvPicPr/>
          <p:nvPr/>
        </p:nvPicPr>
        <p:blipFill>
          <a:blip r:embed="rId3"/>
          <a:stretch/>
        </p:blipFill>
        <p:spPr>
          <a:xfrm>
            <a:off x="28800" y="28800"/>
            <a:ext cx="1059120" cy="32220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821520"/>
            <a:ext cx="7772040" cy="1159560"/>
          </a:xfrm>
          <a:prstGeom prst="rect">
            <a:avLst/>
          </a:prstGeom>
        </p:spPr>
        <p:txBody>
          <a:bodyPr tIns="91440" bIns="91440" anchor="b"/>
          <a:p>
            <a:r>
              <a:rPr lang="en-US" sz="48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7" name="CustomShape 2"/>
          <p:cNvSpPr/>
          <p:nvPr/>
        </p:nvSpPr>
        <p:spPr>
          <a:xfrm>
            <a:off x="250920" y="1377720"/>
            <a:ext cx="186840" cy="390240"/>
          </a:xfrm>
          <a:prstGeom prst="chevron">
            <a:avLst>
              <a:gd name="adj" fmla="val 21600"/>
            </a:avLst>
          </a:prstGeom>
          <a:noFill/>
          <a:ln w="19080">
            <a:solidFill>
              <a:srgbClr val="ff99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PlaceHolder 3"/>
          <p:cNvSpPr>
            <a:spLocks noGrp="1"/>
          </p:cNvSpPr>
          <p:nvPr>
            <p:ph type="sldNum"/>
          </p:nvPr>
        </p:nvSpPr>
        <p:spPr>
          <a:xfrm>
            <a:off x="6229440" y="-30960"/>
            <a:ext cx="2909520" cy="32220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r>
              <a:rPr lang="en-US" sz="1200" strike="noStrike">
                <a:solidFill>
                  <a:srgbClr val="000000"/>
                </a:solidFill>
                <a:latin typeface="Calibri"/>
                <a:ea typeface="Calibri"/>
              </a:rPr>
              <a:t>Week 1: Computer Hardware - </a:t>
            </a:r>
            <a:fld id="{CCFC98B6-B902-4AF0-B015-8215589F0D94}" type="slidenum">
              <a:rPr lang="en-US" sz="1000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/>
          </a:p>
        </p:txBody>
      </p:sp>
      <p:pic>
        <p:nvPicPr>
          <p:cNvPr id="79" name="Shape 13" descr=""/>
          <p:cNvPicPr/>
          <p:nvPr/>
        </p:nvPicPr>
        <p:blipFill>
          <a:blip r:embed="rId2"/>
          <a:stretch/>
        </p:blipFill>
        <p:spPr>
          <a:xfrm>
            <a:off x="1222200" y="52920"/>
            <a:ext cx="2058480" cy="273960"/>
          </a:xfrm>
          <a:prstGeom prst="rect">
            <a:avLst/>
          </a:prstGeom>
          <a:ln>
            <a:noFill/>
          </a:ln>
        </p:spPr>
      </p:pic>
      <p:pic>
        <p:nvPicPr>
          <p:cNvPr id="80" name="Shape 14" descr=""/>
          <p:cNvPicPr/>
          <p:nvPr/>
        </p:nvPicPr>
        <p:blipFill>
          <a:blip r:embed="rId3"/>
          <a:stretch/>
        </p:blipFill>
        <p:spPr>
          <a:xfrm>
            <a:off x="28800" y="28800"/>
            <a:ext cx="1059120" cy="322200"/>
          </a:xfrm>
          <a:prstGeom prst="rect">
            <a:avLst/>
          </a:prstGeom>
          <a:ln>
            <a:noFill/>
          </a:ln>
        </p:spPr>
      </p:pic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14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4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4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2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slideLayout" Target="../slideLayouts/slideLayout26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26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6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jpeg"/><Relationship Id="rId3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44" descr=""/>
          <p:cNvPicPr/>
          <p:nvPr/>
        </p:nvPicPr>
        <p:blipFill>
          <a:blip r:embed="rId1"/>
          <a:stretch/>
        </p:blipFill>
        <p:spPr>
          <a:xfrm>
            <a:off x="2247840" y="1811520"/>
            <a:ext cx="4647960" cy="618840"/>
          </a:xfrm>
          <a:prstGeom prst="rect">
            <a:avLst/>
          </a:prstGeom>
          <a:ln>
            <a:noFill/>
          </a:ln>
        </p:spPr>
      </p:pic>
      <p:pic>
        <p:nvPicPr>
          <p:cNvPr id="117" name="Shape 45" descr=""/>
          <p:cNvPicPr/>
          <p:nvPr/>
        </p:nvPicPr>
        <p:blipFill>
          <a:blip r:embed="rId2"/>
          <a:stretch/>
        </p:blipFill>
        <p:spPr>
          <a:xfrm>
            <a:off x="2908800" y="372600"/>
            <a:ext cx="3326400" cy="1011960"/>
          </a:xfrm>
          <a:prstGeom prst="rect">
            <a:avLst/>
          </a:prstGeom>
          <a:ln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0" y="3093840"/>
            <a:ext cx="9143640" cy="143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Week 5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Build Your Own Computer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12" descr=""/>
          <p:cNvPicPr/>
          <p:nvPr/>
        </p:nvPicPr>
        <p:blipFill>
          <a:blip r:embed="rId1"/>
          <a:srcRect l="0" t="0" r="123333" b="467666"/>
          <a:stretch/>
        </p:blipFill>
        <p:spPr>
          <a:xfrm>
            <a:off x="7160760" y="2387520"/>
            <a:ext cx="1368720" cy="1181520"/>
          </a:xfrm>
          <a:prstGeom prst="rect">
            <a:avLst/>
          </a:prstGeom>
          <a:ln>
            <a:noFill/>
          </a:ln>
        </p:spPr>
      </p:pic>
      <p:sp>
        <p:nvSpPr>
          <p:cNvPr id="147" name="TextShape 1"/>
          <p:cNvSpPr txBox="1"/>
          <p:nvPr/>
        </p:nvSpPr>
        <p:spPr>
          <a:xfrm>
            <a:off x="348480" y="1200240"/>
            <a:ext cx="6558840" cy="3725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The </a:t>
            </a:r>
            <a:r>
              <a:rPr b="1" i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motherboard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 connects all the other parts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The </a:t>
            </a:r>
            <a:r>
              <a:rPr b="1" i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power supply</a:t>
            </a: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sends electricity to the motherboard and the components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The </a:t>
            </a: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CPU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 or </a:t>
            </a: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processor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 does all the computer’s thinking</a:t>
            </a:r>
            <a:endParaRPr/>
          </a:p>
        </p:txBody>
      </p:sp>
      <p:sp>
        <p:nvSpPr>
          <p:cNvPr id="148" name="TextShape 2"/>
          <p:cNvSpPr txBox="1"/>
          <p:nvPr/>
        </p:nvSpPr>
        <p:spPr>
          <a:xfrm>
            <a:off x="236160" y="325080"/>
            <a:ext cx="890748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600" strike="noStrike">
                <a:solidFill>
                  <a:srgbClr val="000000"/>
                </a:solidFill>
                <a:latin typeface="Calibri"/>
                <a:ea typeface="Calibri"/>
              </a:rPr>
              <a:t>Computer Parts (Components)</a:t>
            </a:r>
            <a:endParaRPr/>
          </a:p>
        </p:txBody>
      </p:sp>
      <p:pic>
        <p:nvPicPr>
          <p:cNvPr id="149" name="Shape 115" descr=""/>
          <p:cNvPicPr/>
          <p:nvPr/>
        </p:nvPicPr>
        <p:blipFill>
          <a:blip r:embed="rId2"/>
          <a:stretch/>
        </p:blipFill>
        <p:spPr>
          <a:xfrm>
            <a:off x="7211880" y="1033560"/>
            <a:ext cx="1266120" cy="1243800"/>
          </a:xfrm>
          <a:prstGeom prst="rect">
            <a:avLst/>
          </a:prstGeom>
          <a:ln>
            <a:noFill/>
          </a:ln>
        </p:spPr>
      </p:pic>
      <p:pic>
        <p:nvPicPr>
          <p:cNvPr id="150" name="Shape 116" descr=""/>
          <p:cNvPicPr/>
          <p:nvPr/>
        </p:nvPicPr>
        <p:blipFill>
          <a:blip r:embed="rId3"/>
          <a:stretch/>
        </p:blipFill>
        <p:spPr>
          <a:xfrm>
            <a:off x="7093080" y="3809160"/>
            <a:ext cx="1503720" cy="85716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348480" y="1200240"/>
            <a:ext cx="6507000" cy="3725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  <a:buFont typeface="Calibri"/>
              <a:buChar char="❏"/>
            </a:pPr>
            <a:r>
              <a:rPr b="1" i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RAM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 is temporary memory that holds your running programs and files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The </a:t>
            </a:r>
            <a:r>
              <a:rPr b="1" i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hard drive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 stores the operating system, programs, and your files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The </a:t>
            </a:r>
            <a:r>
              <a:rPr b="1" i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optical drive 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lets you use CDs and DVDs</a:t>
            </a:r>
            <a:endParaRPr/>
          </a:p>
        </p:txBody>
      </p:sp>
      <p:sp>
        <p:nvSpPr>
          <p:cNvPr id="152" name="TextShape 2"/>
          <p:cNvSpPr txBox="1"/>
          <p:nvPr/>
        </p:nvSpPr>
        <p:spPr>
          <a:xfrm>
            <a:off x="236160" y="325080"/>
            <a:ext cx="890748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600" strike="noStrike">
                <a:solidFill>
                  <a:srgbClr val="000000"/>
                </a:solidFill>
                <a:latin typeface="Calibri"/>
                <a:ea typeface="Calibri"/>
              </a:rPr>
              <a:t>Computer Parts (Components)</a:t>
            </a:r>
            <a:endParaRPr/>
          </a:p>
        </p:txBody>
      </p:sp>
      <p:pic>
        <p:nvPicPr>
          <p:cNvPr id="153" name="Shape 123" descr=""/>
          <p:cNvPicPr/>
          <p:nvPr/>
        </p:nvPicPr>
        <p:blipFill>
          <a:blip r:embed="rId1"/>
          <a:stretch/>
        </p:blipFill>
        <p:spPr>
          <a:xfrm>
            <a:off x="7114680" y="3543480"/>
            <a:ext cx="1834560" cy="934200"/>
          </a:xfrm>
          <a:prstGeom prst="rect">
            <a:avLst/>
          </a:prstGeom>
          <a:ln>
            <a:noFill/>
          </a:ln>
        </p:spPr>
      </p:pic>
      <p:pic>
        <p:nvPicPr>
          <p:cNvPr id="154" name="Shape 124" descr=""/>
          <p:cNvPicPr/>
          <p:nvPr/>
        </p:nvPicPr>
        <p:blipFill>
          <a:blip r:embed="rId2"/>
          <a:stretch/>
        </p:blipFill>
        <p:spPr>
          <a:xfrm>
            <a:off x="7491600" y="2206800"/>
            <a:ext cx="1224360" cy="1202760"/>
          </a:xfrm>
          <a:prstGeom prst="rect">
            <a:avLst/>
          </a:prstGeom>
          <a:ln>
            <a:noFill/>
          </a:ln>
        </p:spPr>
      </p:pic>
      <p:pic>
        <p:nvPicPr>
          <p:cNvPr id="155" name="Shape 125" descr=""/>
          <p:cNvPicPr/>
          <p:nvPr/>
        </p:nvPicPr>
        <p:blipFill>
          <a:blip r:embed="rId3"/>
          <a:stretch/>
        </p:blipFill>
        <p:spPr>
          <a:xfrm>
            <a:off x="7347600" y="920520"/>
            <a:ext cx="1368360" cy="128628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348480" y="1200240"/>
            <a:ext cx="8337960" cy="3725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  <a:buFont typeface="Calibri"/>
              <a:buChar char="❏"/>
            </a:pPr>
            <a:r>
              <a:rPr b="1" i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Peripherals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 connect to a computer and provide input and output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b="1" i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Input 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devices let you give commands or send information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b="1" i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Output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 devices lets the computer show you information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Peripherals plug into particular </a:t>
            </a:r>
            <a:r>
              <a:rPr b="1" i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ports 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on the computer</a:t>
            </a:r>
            <a:endParaRPr/>
          </a:p>
        </p:txBody>
      </p:sp>
      <p:sp>
        <p:nvSpPr>
          <p:cNvPr id="157" name="TextShape 2"/>
          <p:cNvSpPr txBox="1"/>
          <p:nvPr/>
        </p:nvSpPr>
        <p:spPr>
          <a:xfrm>
            <a:off x="236160" y="325080"/>
            <a:ext cx="890748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600" strike="noStrike">
                <a:solidFill>
                  <a:srgbClr val="000000"/>
                </a:solidFill>
                <a:latin typeface="Calibri"/>
                <a:ea typeface="Calibri"/>
              </a:rPr>
              <a:t>Hardware: Peripherals and Connections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348480" y="1200240"/>
            <a:ext cx="6558840" cy="3725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Input peripherals include the </a:t>
            </a:r>
            <a:r>
              <a:rPr b="1" i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keyboard, mouse, and microphone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Output peripherals include the </a:t>
            </a:r>
            <a:r>
              <a:rPr b="1" i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monitor, printer, and speakers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b="1" i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USB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 is the most common 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
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connection type for peripherals</a:t>
            </a:r>
            <a:endParaRPr/>
          </a:p>
        </p:txBody>
      </p:sp>
      <p:sp>
        <p:nvSpPr>
          <p:cNvPr id="159" name="TextShape 2"/>
          <p:cNvSpPr txBox="1"/>
          <p:nvPr/>
        </p:nvSpPr>
        <p:spPr>
          <a:xfrm>
            <a:off x="236160" y="325080"/>
            <a:ext cx="890748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600" strike="noStrike">
                <a:solidFill>
                  <a:srgbClr val="000000"/>
                </a:solidFill>
                <a:latin typeface="Calibri"/>
                <a:ea typeface="Calibri"/>
              </a:rPr>
              <a:t>Peripherals</a:t>
            </a:r>
            <a:endParaRPr/>
          </a:p>
        </p:txBody>
      </p:sp>
      <p:pic>
        <p:nvPicPr>
          <p:cNvPr id="160" name="Shape 138" descr=""/>
          <p:cNvPicPr/>
          <p:nvPr/>
        </p:nvPicPr>
        <p:blipFill>
          <a:blip r:embed="rId1"/>
          <a:stretch/>
        </p:blipFill>
        <p:spPr>
          <a:xfrm>
            <a:off x="6386760" y="1297080"/>
            <a:ext cx="1821960" cy="673560"/>
          </a:xfrm>
          <a:prstGeom prst="rect">
            <a:avLst/>
          </a:prstGeom>
          <a:ln>
            <a:noFill/>
          </a:ln>
        </p:spPr>
      </p:pic>
      <p:pic>
        <p:nvPicPr>
          <p:cNvPr id="161" name="Shape 139" descr=""/>
          <p:cNvPicPr/>
          <p:nvPr/>
        </p:nvPicPr>
        <p:blipFill>
          <a:blip r:embed="rId2"/>
          <a:stretch/>
        </p:blipFill>
        <p:spPr>
          <a:xfrm>
            <a:off x="8319600" y="1297080"/>
            <a:ext cx="714600" cy="673560"/>
          </a:xfrm>
          <a:prstGeom prst="rect">
            <a:avLst/>
          </a:prstGeom>
          <a:ln>
            <a:noFill/>
          </a:ln>
        </p:spPr>
      </p:pic>
      <p:pic>
        <p:nvPicPr>
          <p:cNvPr id="162" name="Shape 140" descr=""/>
          <p:cNvPicPr/>
          <p:nvPr/>
        </p:nvPicPr>
        <p:blipFill>
          <a:blip r:embed="rId3"/>
          <a:srcRect l="244886" t="0" r="254318" b="0"/>
          <a:stretch/>
        </p:blipFill>
        <p:spPr>
          <a:xfrm>
            <a:off x="6278400" y="2349360"/>
            <a:ext cx="1247760" cy="1117800"/>
          </a:xfrm>
          <a:prstGeom prst="rect">
            <a:avLst/>
          </a:prstGeom>
          <a:ln>
            <a:noFill/>
          </a:ln>
        </p:spPr>
      </p:pic>
      <p:pic>
        <p:nvPicPr>
          <p:cNvPr id="163" name="Shape 141" descr=""/>
          <p:cNvPicPr/>
          <p:nvPr/>
        </p:nvPicPr>
        <p:blipFill>
          <a:blip r:embed="rId4"/>
          <a:srcRect l="0" t="296222" r="0" b="202666"/>
          <a:stretch/>
        </p:blipFill>
        <p:spPr>
          <a:xfrm>
            <a:off x="7737840" y="2601720"/>
            <a:ext cx="1296360" cy="1051920"/>
          </a:xfrm>
          <a:prstGeom prst="rect">
            <a:avLst/>
          </a:prstGeom>
          <a:ln>
            <a:noFill/>
          </a:ln>
        </p:spPr>
      </p:pic>
      <p:pic>
        <p:nvPicPr>
          <p:cNvPr id="164" name="Shape 142" descr=""/>
          <p:cNvPicPr/>
          <p:nvPr/>
        </p:nvPicPr>
        <p:blipFill>
          <a:blip r:embed="rId5"/>
          <a:srcRect l="671428" t="97500" r="250000" b="0"/>
          <a:stretch/>
        </p:blipFill>
        <p:spPr>
          <a:xfrm>
            <a:off x="6075000" y="3900600"/>
            <a:ext cx="1296360" cy="1094400"/>
          </a:xfrm>
          <a:prstGeom prst="rect">
            <a:avLst/>
          </a:prstGeom>
          <a:ln>
            <a:noFill/>
          </a:ln>
        </p:spPr>
      </p:pic>
      <p:pic>
        <p:nvPicPr>
          <p:cNvPr id="165" name="Shape 143" descr=""/>
          <p:cNvPicPr/>
          <p:nvPr/>
        </p:nvPicPr>
        <p:blipFill>
          <a:blip r:embed="rId6"/>
          <a:stretch/>
        </p:blipFill>
        <p:spPr>
          <a:xfrm>
            <a:off x="7526520" y="3889080"/>
            <a:ext cx="1612080" cy="111780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348480" y="1200240"/>
            <a:ext cx="8337960" cy="3725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All computers think in binary, or ones and zeroes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Computers </a:t>
            </a: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encode and decode data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 into </a:t>
            </a: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binary digits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, or </a:t>
            </a: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bits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, to process and store it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Software includes </a:t>
            </a: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operating systems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 and </a:t>
            </a: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programs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There are </a:t>
            </a: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many different operating systems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The </a:t>
            </a:r>
            <a:r>
              <a:rPr b="1" i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BIOS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 is a tiny OS that lets you change basic settings on a computer.</a:t>
            </a:r>
            <a:endParaRPr/>
          </a:p>
        </p:txBody>
      </p:sp>
      <p:sp>
        <p:nvSpPr>
          <p:cNvPr id="167" name="TextShape 2"/>
          <p:cNvSpPr txBox="1"/>
          <p:nvPr/>
        </p:nvSpPr>
        <p:spPr>
          <a:xfrm>
            <a:off x="236160" y="325080"/>
            <a:ext cx="890748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600" strike="noStrike">
                <a:solidFill>
                  <a:srgbClr val="000000"/>
                </a:solidFill>
                <a:latin typeface="Calibri"/>
                <a:ea typeface="Calibri"/>
              </a:rPr>
              <a:t>Software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348480" y="1200240"/>
            <a:ext cx="7356960" cy="3725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Ubermix is a version of Ubuntu (Linux).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It’s easy to use and runs fast on refurbished computers.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It doesn’t get viruses or other bad programs.</a:t>
            </a:r>
            <a:endParaRPr/>
          </a:p>
        </p:txBody>
      </p:sp>
      <p:sp>
        <p:nvSpPr>
          <p:cNvPr id="169" name="TextShape 2"/>
          <p:cNvSpPr txBox="1"/>
          <p:nvPr/>
        </p:nvSpPr>
        <p:spPr>
          <a:xfrm>
            <a:off x="236160" y="325080"/>
            <a:ext cx="890748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600" strike="noStrike">
                <a:solidFill>
                  <a:srgbClr val="000000"/>
                </a:solidFill>
                <a:latin typeface="Calibri"/>
                <a:ea typeface="Calibri"/>
              </a:rPr>
              <a:t>About Ubermix</a:t>
            </a:r>
            <a:endParaRPr/>
          </a:p>
        </p:txBody>
      </p:sp>
      <p:pic>
        <p:nvPicPr>
          <p:cNvPr id="170" name="Shape 156" descr=""/>
          <p:cNvPicPr/>
          <p:nvPr/>
        </p:nvPicPr>
        <p:blipFill>
          <a:blip r:embed="rId1"/>
          <a:stretch/>
        </p:blipFill>
        <p:spPr>
          <a:xfrm>
            <a:off x="6597000" y="2743200"/>
            <a:ext cx="2514240" cy="240012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348480" y="1200240"/>
            <a:ext cx="7356960" cy="3725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It comes with 60 programs, including programs for schoolwork, 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
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Web browsers, games, and more.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All the programs are in categories at 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
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the bottom of the screen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b="1" i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LibreOffice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 is for word processing, presentations, and spreadsheets</a:t>
            </a:r>
            <a:endParaRPr/>
          </a:p>
        </p:txBody>
      </p:sp>
      <p:sp>
        <p:nvSpPr>
          <p:cNvPr id="172" name="TextShape 2"/>
          <p:cNvSpPr txBox="1"/>
          <p:nvPr/>
        </p:nvSpPr>
        <p:spPr>
          <a:xfrm>
            <a:off x="236160" y="325080"/>
            <a:ext cx="890748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600" strike="noStrike">
                <a:solidFill>
                  <a:srgbClr val="000000"/>
                </a:solidFill>
                <a:latin typeface="Calibri"/>
                <a:ea typeface="Calibri"/>
              </a:rPr>
              <a:t>About Ubermix</a:t>
            </a:r>
            <a:endParaRPr/>
          </a:p>
        </p:txBody>
      </p:sp>
      <p:pic>
        <p:nvPicPr>
          <p:cNvPr id="173" name="Shape 163" descr=""/>
          <p:cNvPicPr/>
          <p:nvPr/>
        </p:nvPicPr>
        <p:blipFill>
          <a:blip r:embed="rId1"/>
          <a:stretch/>
        </p:blipFill>
        <p:spPr>
          <a:xfrm>
            <a:off x="6597000" y="2743200"/>
            <a:ext cx="2514240" cy="240012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348480" y="1200240"/>
            <a:ext cx="8337960" cy="3725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Programs have to be run on the right OS. They won’t work on a different OS unless the programmer has written a different version.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It’s like Xbox and Playstation games. </a:t>
            </a:r>
            <a:r>
              <a:rPr b="1" lang="en-US" sz="2400" strike="noStrike">
                <a:solidFill>
                  <a:srgbClr val="000000"/>
                </a:solidFill>
                <a:latin typeface="Calibri"/>
                <a:ea typeface="Calibri"/>
              </a:rPr>
              <a:t>An Xbox game won’t run on a Playstation.</a:t>
            </a: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 Sometimes the same game is on both, but you still can’t use the Xbox disc in the Playstation.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If you need to add a program to Ubermix, look for ones that say they work on </a:t>
            </a:r>
            <a:r>
              <a:rPr b="1" i="1" lang="en-US" sz="2400" strike="noStrike">
                <a:solidFill>
                  <a:srgbClr val="000000"/>
                </a:solidFill>
                <a:latin typeface="Calibri"/>
                <a:ea typeface="Calibri"/>
              </a:rPr>
              <a:t>Ubuntu</a:t>
            </a: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 or </a:t>
            </a:r>
            <a:r>
              <a:rPr b="1" i="1" lang="en-US" sz="2400" strike="noStrike">
                <a:solidFill>
                  <a:srgbClr val="000000"/>
                </a:solidFill>
                <a:latin typeface="Calibri"/>
                <a:ea typeface="Calibri"/>
              </a:rPr>
              <a:t>Linux</a:t>
            </a: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Use the </a:t>
            </a:r>
            <a:r>
              <a:rPr b="1" i="1" lang="en-US" sz="2400" strike="noStrike">
                <a:solidFill>
                  <a:srgbClr val="000000"/>
                </a:solidFill>
                <a:latin typeface="Calibri"/>
                <a:ea typeface="Calibri"/>
              </a:rPr>
              <a:t>Ubuntu Software Center</a:t>
            </a: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 to get programs easily.</a:t>
            </a:r>
            <a:endParaRPr/>
          </a:p>
        </p:txBody>
      </p:sp>
      <p:sp>
        <p:nvSpPr>
          <p:cNvPr id="175" name="TextShape 2"/>
          <p:cNvSpPr txBox="1"/>
          <p:nvPr/>
        </p:nvSpPr>
        <p:spPr>
          <a:xfrm>
            <a:off x="236160" y="325080"/>
            <a:ext cx="890748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600" strike="noStrike">
                <a:solidFill>
                  <a:srgbClr val="000000"/>
                </a:solidFill>
                <a:latin typeface="Calibri"/>
                <a:ea typeface="Calibri"/>
              </a:rPr>
              <a:t>Get the Right Programs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348480" y="1200240"/>
            <a:ext cx="7356960" cy="3725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Use the Ubuntu Software Center program to get more programs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It’s like an app store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Most programs are free</a:t>
            </a:r>
            <a:endParaRPr/>
          </a:p>
        </p:txBody>
      </p:sp>
      <p:sp>
        <p:nvSpPr>
          <p:cNvPr id="177" name="TextShape 2"/>
          <p:cNvSpPr txBox="1"/>
          <p:nvPr/>
        </p:nvSpPr>
        <p:spPr>
          <a:xfrm>
            <a:off x="236160" y="325080"/>
            <a:ext cx="890748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600" strike="noStrike">
                <a:solidFill>
                  <a:srgbClr val="000000"/>
                </a:solidFill>
                <a:latin typeface="Calibri"/>
                <a:ea typeface="Calibri"/>
              </a:rPr>
              <a:t>Adding Programs to Ubermix</a:t>
            </a:r>
            <a:endParaRPr/>
          </a:p>
        </p:txBody>
      </p:sp>
      <p:pic>
        <p:nvPicPr>
          <p:cNvPr id="178" name="Shape 176" descr=""/>
          <p:cNvPicPr/>
          <p:nvPr/>
        </p:nvPicPr>
        <p:blipFill>
          <a:blip r:embed="rId1"/>
          <a:stretch/>
        </p:blipFill>
        <p:spPr>
          <a:xfrm>
            <a:off x="7312320" y="3318120"/>
            <a:ext cx="1703160" cy="170316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77760" y="1277640"/>
            <a:ext cx="8976600" cy="641520"/>
          </a:xfrm>
          <a:prstGeom prst="chevron">
            <a:avLst>
              <a:gd name="adj" fmla="val 21600"/>
            </a:avLst>
          </a:prstGeom>
          <a:solidFill>
            <a:srgbClr val="f9cb9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2"/>
          <p:cNvSpPr/>
          <p:nvPr/>
        </p:nvSpPr>
        <p:spPr>
          <a:xfrm>
            <a:off x="184680" y="1277640"/>
            <a:ext cx="216720" cy="641520"/>
          </a:xfrm>
          <a:prstGeom prst="chevron">
            <a:avLst>
              <a:gd name="adj" fmla="val 21600"/>
            </a:avLst>
          </a:prstGeom>
          <a:solidFill>
            <a:srgbClr val="43434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3"/>
          <p:cNvSpPr/>
          <p:nvPr/>
        </p:nvSpPr>
        <p:spPr>
          <a:xfrm>
            <a:off x="77760" y="1277640"/>
            <a:ext cx="216720" cy="641520"/>
          </a:xfrm>
          <a:prstGeom prst="chevron">
            <a:avLst>
              <a:gd name="adj" fmla="val 21600"/>
            </a:avLst>
          </a:prstGeom>
          <a:solidFill>
            <a:srgbClr val="e6913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TextShape 4"/>
          <p:cNvSpPr txBox="1"/>
          <p:nvPr/>
        </p:nvSpPr>
        <p:spPr>
          <a:xfrm>
            <a:off x="457200" y="2208240"/>
            <a:ext cx="7817400" cy="2198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3000" strike="noStrike">
                <a:solidFill>
                  <a:srgbClr val="666666"/>
                </a:solidFill>
                <a:latin typeface="Calibri"/>
                <a:ea typeface="Calibri"/>
              </a:rPr>
              <a:t>Search for “SpeedCrunch” in Ubuntu Software Center - it’s a calculator that can help you with homework.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3000" strike="noStrike">
                <a:solidFill>
                  <a:srgbClr val="666666"/>
                </a:solidFill>
                <a:latin typeface="Calibri"/>
                <a:ea typeface="Calibri"/>
              </a:rPr>
              <a:t>Find the program in the list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3000" strike="noStrike">
                <a:solidFill>
                  <a:srgbClr val="666666"/>
                </a:solidFill>
                <a:latin typeface="Calibri"/>
                <a:ea typeface="Calibri"/>
              </a:rPr>
              <a:t>Click </a:t>
            </a:r>
            <a:r>
              <a:rPr b="1" lang="en-US" sz="3000" strike="noStrike">
                <a:solidFill>
                  <a:srgbClr val="666666"/>
                </a:solidFill>
                <a:latin typeface="Calibri"/>
                <a:ea typeface="Calibri"/>
              </a:rPr>
              <a:t>More Info</a:t>
            </a:r>
            <a:r>
              <a:rPr lang="en-US" sz="3000" strike="noStrike">
                <a:solidFill>
                  <a:srgbClr val="666666"/>
                </a:solidFill>
                <a:latin typeface="Calibri"/>
                <a:ea typeface="Calibri"/>
              </a:rPr>
              <a:t>, then click </a:t>
            </a:r>
            <a:r>
              <a:rPr b="1" lang="en-US" sz="3000" strike="noStrike">
                <a:solidFill>
                  <a:srgbClr val="666666"/>
                </a:solidFill>
                <a:latin typeface="Calibri"/>
                <a:ea typeface="Calibri"/>
              </a:rPr>
              <a:t>Install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3000" strike="noStrike">
                <a:solidFill>
                  <a:srgbClr val="666666"/>
                </a:solidFill>
                <a:latin typeface="Calibri"/>
                <a:ea typeface="Calibri"/>
              </a:rPr>
              <a:t>Look under Accessories to open it</a:t>
            </a:r>
            <a:endParaRPr/>
          </a:p>
        </p:txBody>
      </p:sp>
      <p:sp>
        <p:nvSpPr>
          <p:cNvPr id="183" name="TextShape 5"/>
          <p:cNvSpPr txBox="1"/>
          <p:nvPr/>
        </p:nvSpPr>
        <p:spPr>
          <a:xfrm>
            <a:off x="503640" y="1076400"/>
            <a:ext cx="9111960" cy="1159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n-US" sz="4800" strike="noStrike">
                <a:solidFill>
                  <a:srgbClr val="000000"/>
                </a:solidFill>
                <a:latin typeface="Calibri"/>
                <a:ea typeface="Calibri"/>
              </a:rPr>
              <a:t>Add a Program</a:t>
            </a:r>
            <a:endParaRPr/>
          </a:p>
        </p:txBody>
      </p:sp>
      <p:pic>
        <p:nvPicPr>
          <p:cNvPr id="184" name="Shape 187" descr=""/>
          <p:cNvPicPr/>
          <p:nvPr/>
        </p:nvPicPr>
        <p:blipFill>
          <a:blip r:embed="rId1"/>
          <a:stretch/>
        </p:blipFill>
        <p:spPr>
          <a:xfrm>
            <a:off x="7578000" y="3758400"/>
            <a:ext cx="1218960" cy="121896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348480" y="1200240"/>
            <a:ext cx="8337960" cy="3725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Calibri"/>
                <a:ea typeface="Calibri"/>
              </a:rPr>
              <a:t>Mr. Lile</a:t>
            </a:r>
            <a:endParaRPr/>
          </a:p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Calibri"/>
                <a:ea typeface="Calibri"/>
              </a:rPr>
              <a:t>Mr. Bill</a:t>
            </a:r>
            <a:endParaRPr/>
          </a:p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Calibri"/>
                <a:ea typeface="Calibri"/>
              </a:rPr>
              <a:t>Mr. Marshall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0" name="TextShape 2"/>
          <p:cNvSpPr txBox="1"/>
          <p:nvPr/>
        </p:nvSpPr>
        <p:spPr>
          <a:xfrm>
            <a:off x="236160" y="325080"/>
            <a:ext cx="890748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600" strike="noStrike">
                <a:solidFill>
                  <a:srgbClr val="000000"/>
                </a:solidFill>
                <a:latin typeface="Calibri"/>
                <a:ea typeface="Calibri"/>
              </a:rPr>
              <a:t>Your Instructors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348480" y="1200240"/>
            <a:ext cx="7830360" cy="3725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Some programs won’t work unless you computer is connected to the Internet:</a:t>
            </a:r>
            <a:endParaRPr/>
          </a:p>
          <a:p>
            <a:pPr lvl="1">
              <a:lnSpc>
                <a:spcPct val="100000"/>
              </a:lnSpc>
              <a:buFont typeface="Calibri"/>
              <a:buChar char="❏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Firefox and Chrome - Web browsers</a:t>
            </a:r>
            <a:endParaRPr/>
          </a:p>
          <a:p>
            <a:pPr lvl="1">
              <a:lnSpc>
                <a:spcPct val="100000"/>
              </a:lnSpc>
              <a:buFont typeface="Calibri"/>
              <a:buChar char="❏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Dictionary</a:t>
            </a:r>
            <a:endParaRPr/>
          </a:p>
          <a:p>
            <a:pPr lvl="1">
              <a:lnSpc>
                <a:spcPct val="100000"/>
              </a:lnSpc>
              <a:buFont typeface="Calibri"/>
              <a:buChar char="❏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Google Earth</a:t>
            </a:r>
            <a:endParaRPr/>
          </a:p>
        </p:txBody>
      </p:sp>
      <p:sp>
        <p:nvSpPr>
          <p:cNvPr id="186" name="TextShape 2"/>
          <p:cNvSpPr txBox="1"/>
          <p:nvPr/>
        </p:nvSpPr>
        <p:spPr>
          <a:xfrm>
            <a:off x="236160" y="325080"/>
            <a:ext cx="890748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600" strike="noStrike">
                <a:solidFill>
                  <a:srgbClr val="000000"/>
                </a:solidFill>
                <a:latin typeface="Calibri"/>
                <a:ea typeface="Calibri"/>
              </a:rPr>
              <a:t>Programs that use the Internet</a:t>
            </a:r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348480" y="1200240"/>
            <a:ext cx="8535600" cy="3725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A </a:t>
            </a:r>
            <a:r>
              <a:rPr b="1" i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network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 is computers that are connected to each other.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b="1" i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Ethernet cables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 connect computers to a network.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b="1" i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Wifi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, or </a:t>
            </a:r>
            <a:r>
              <a:rPr b="1" i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wireless networking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
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uses radio waves instead of 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
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Ethernet cables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The </a:t>
            </a:r>
            <a:r>
              <a:rPr b="1" i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Internet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 is a network of 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
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computers around the world.</a:t>
            </a:r>
            <a:endParaRPr/>
          </a:p>
        </p:txBody>
      </p:sp>
      <p:sp>
        <p:nvSpPr>
          <p:cNvPr id="188" name="TextShape 2"/>
          <p:cNvSpPr txBox="1"/>
          <p:nvPr/>
        </p:nvSpPr>
        <p:spPr>
          <a:xfrm>
            <a:off x="236160" y="325080"/>
            <a:ext cx="890748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600" strike="noStrike">
                <a:solidFill>
                  <a:srgbClr val="000000"/>
                </a:solidFill>
                <a:latin typeface="Calibri"/>
                <a:ea typeface="Calibri"/>
              </a:rPr>
              <a:t>Networks </a:t>
            </a:r>
            <a:endParaRPr/>
          </a:p>
        </p:txBody>
      </p:sp>
      <p:pic>
        <p:nvPicPr>
          <p:cNvPr id="189" name="Shape 200" descr=""/>
          <p:cNvPicPr/>
          <p:nvPr/>
        </p:nvPicPr>
        <p:blipFill>
          <a:blip r:embed="rId1"/>
          <a:stretch/>
        </p:blipFill>
        <p:spPr>
          <a:xfrm>
            <a:off x="6032160" y="2933280"/>
            <a:ext cx="2819520" cy="2114640"/>
          </a:xfrm>
          <a:prstGeom prst="rect">
            <a:avLst/>
          </a:prstGeom>
          <a:ln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348480" y="1200240"/>
            <a:ext cx="8337960" cy="3725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Once you have Internet service and a modem and router at home, you can set up a </a:t>
            </a:r>
            <a:r>
              <a:rPr b="1" i="1" lang="en-US" sz="2400" strike="noStrike">
                <a:solidFill>
                  <a:srgbClr val="000000"/>
                </a:solidFill>
                <a:latin typeface="Calibri"/>
                <a:ea typeface="Calibri"/>
              </a:rPr>
              <a:t>wireless network</a:t>
            </a: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A wireless network uses </a:t>
            </a:r>
            <a:r>
              <a:rPr b="1" i="1" lang="en-US" sz="2400" strike="noStrike">
                <a:solidFill>
                  <a:srgbClr val="000000"/>
                </a:solidFill>
                <a:latin typeface="Calibri"/>
                <a:ea typeface="Calibri"/>
              </a:rPr>
              <a:t>radio waves </a:t>
            </a: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instead of cables to connect computers to the Internet.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Your computer has to have a </a:t>
            </a:r>
            <a:r>
              <a:rPr b="1" lang="en-US" sz="2400" strike="noStrike">
                <a:solidFill>
                  <a:srgbClr val="000000"/>
                </a:solidFill>
                <a:latin typeface="Calibri"/>
                <a:ea typeface="Calibri"/>
              </a:rPr>
              <a:t>wireless adapter</a:t>
            </a: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 to use Wifi.</a:t>
            </a:r>
            <a:endParaRPr/>
          </a:p>
          <a:p>
            <a:pPr lvl="1">
              <a:lnSpc>
                <a:spcPct val="100000"/>
              </a:lnSpc>
              <a:buFont typeface="Calibri"/>
              <a:buChar char="❏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All laptops, smartphones, and tablets </a:t>
            </a: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
</a:t>
            </a: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have this built in.</a:t>
            </a:r>
            <a:endParaRPr/>
          </a:p>
          <a:p>
            <a:pPr lvl="1">
              <a:lnSpc>
                <a:spcPct val="100000"/>
              </a:lnSpc>
              <a:buFont typeface="Calibri"/>
              <a:buChar char="❏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Desktops need a USB adapter that </a:t>
            </a: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
</a:t>
            </a: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stays plugged in all the time.</a:t>
            </a:r>
            <a:endParaRPr/>
          </a:p>
        </p:txBody>
      </p:sp>
      <p:sp>
        <p:nvSpPr>
          <p:cNvPr id="191" name="TextShape 2"/>
          <p:cNvSpPr txBox="1"/>
          <p:nvPr/>
        </p:nvSpPr>
        <p:spPr>
          <a:xfrm>
            <a:off x="236160" y="325080"/>
            <a:ext cx="890748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600" strike="noStrike">
                <a:solidFill>
                  <a:srgbClr val="000000"/>
                </a:solidFill>
                <a:latin typeface="Calibri"/>
                <a:ea typeface="Calibri"/>
              </a:rPr>
              <a:t>Using Wifi (Wireless Internet)</a:t>
            </a:r>
            <a:endParaRPr/>
          </a:p>
        </p:txBody>
      </p:sp>
      <p:pic>
        <p:nvPicPr>
          <p:cNvPr id="192" name="Shape 207" descr=""/>
          <p:cNvPicPr/>
          <p:nvPr/>
        </p:nvPicPr>
        <p:blipFill>
          <a:blip r:embed="rId1"/>
          <a:srcRect l="6831" t="6478" r="10128" b="7970"/>
          <a:stretch/>
        </p:blipFill>
        <p:spPr>
          <a:xfrm>
            <a:off x="6505560" y="3164040"/>
            <a:ext cx="2561760" cy="1979280"/>
          </a:xfrm>
          <a:prstGeom prst="rect">
            <a:avLst/>
          </a:prstGeom>
          <a:ln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77760" y="1277640"/>
            <a:ext cx="8976600" cy="641520"/>
          </a:xfrm>
          <a:prstGeom prst="chevron">
            <a:avLst>
              <a:gd name="adj" fmla="val 21600"/>
            </a:avLst>
          </a:prstGeom>
          <a:solidFill>
            <a:srgbClr val="f9cb9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2"/>
          <p:cNvSpPr/>
          <p:nvPr/>
        </p:nvSpPr>
        <p:spPr>
          <a:xfrm>
            <a:off x="184680" y="1277640"/>
            <a:ext cx="216720" cy="641520"/>
          </a:xfrm>
          <a:prstGeom prst="chevron">
            <a:avLst>
              <a:gd name="adj" fmla="val 21600"/>
            </a:avLst>
          </a:prstGeom>
          <a:solidFill>
            <a:srgbClr val="43434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CustomShape 3"/>
          <p:cNvSpPr/>
          <p:nvPr/>
        </p:nvSpPr>
        <p:spPr>
          <a:xfrm>
            <a:off x="77760" y="1277640"/>
            <a:ext cx="216720" cy="641520"/>
          </a:xfrm>
          <a:prstGeom prst="chevron">
            <a:avLst>
              <a:gd name="adj" fmla="val 21600"/>
            </a:avLst>
          </a:prstGeom>
          <a:solidFill>
            <a:srgbClr val="e6913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TextShape 4"/>
          <p:cNvSpPr txBox="1"/>
          <p:nvPr/>
        </p:nvSpPr>
        <p:spPr>
          <a:xfrm>
            <a:off x="503640" y="1076400"/>
            <a:ext cx="8426160" cy="1159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n-US" sz="4800" strike="noStrike">
                <a:solidFill>
                  <a:srgbClr val="000000"/>
                </a:solidFill>
                <a:latin typeface="Calibri"/>
                <a:ea typeface="Calibri"/>
              </a:rPr>
              <a:t>Check your Internet connection in the Status Bar</a:t>
            </a:r>
            <a:endParaRPr/>
          </a:p>
        </p:txBody>
      </p:sp>
      <p:pic>
        <p:nvPicPr>
          <p:cNvPr id="197" name="Shape 217" descr=""/>
          <p:cNvPicPr/>
          <p:nvPr/>
        </p:nvPicPr>
        <p:blipFill>
          <a:blip r:embed="rId1"/>
          <a:stretch/>
        </p:blipFill>
        <p:spPr>
          <a:xfrm>
            <a:off x="38880" y="2882880"/>
            <a:ext cx="1904760" cy="1485720"/>
          </a:xfrm>
          <a:prstGeom prst="rect">
            <a:avLst/>
          </a:prstGeom>
          <a:ln>
            <a:noFill/>
          </a:ln>
        </p:spPr>
      </p:pic>
      <p:pic>
        <p:nvPicPr>
          <p:cNvPr id="198" name="Shape 218" descr=""/>
          <p:cNvPicPr/>
          <p:nvPr/>
        </p:nvPicPr>
        <p:blipFill>
          <a:blip r:embed="rId2"/>
          <a:srcRect l="0" t="0" r="0" b="883503"/>
          <a:stretch/>
        </p:blipFill>
        <p:spPr>
          <a:xfrm>
            <a:off x="3214800" y="2844720"/>
            <a:ext cx="2192760" cy="2298600"/>
          </a:xfrm>
          <a:prstGeom prst="rect">
            <a:avLst/>
          </a:prstGeom>
          <a:ln>
            <a:noFill/>
          </a:ln>
        </p:spPr>
      </p:pic>
      <p:sp>
        <p:nvSpPr>
          <p:cNvPr id="199" name="CustomShape 5"/>
          <p:cNvSpPr/>
          <p:nvPr/>
        </p:nvSpPr>
        <p:spPr>
          <a:xfrm>
            <a:off x="2221560" y="2808360"/>
            <a:ext cx="1115280" cy="21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ff0000"/>
                </a:solidFill>
                <a:latin typeface="Arial"/>
                <a:ea typeface="Arial"/>
              </a:rPr>
              <a:t>For Wifi, choose your home wireless network from the list.</a:t>
            </a:r>
            <a:endParaRPr/>
          </a:p>
        </p:txBody>
      </p:sp>
      <p:pic>
        <p:nvPicPr>
          <p:cNvPr id="200" name="Shape 220" descr=""/>
          <p:cNvPicPr/>
          <p:nvPr/>
        </p:nvPicPr>
        <p:blipFill>
          <a:blip r:embed="rId3"/>
          <a:stretch/>
        </p:blipFill>
        <p:spPr>
          <a:xfrm>
            <a:off x="5783400" y="3497040"/>
            <a:ext cx="3281760" cy="1536120"/>
          </a:xfrm>
          <a:prstGeom prst="rect">
            <a:avLst/>
          </a:prstGeom>
          <a:ln>
            <a:noFill/>
          </a:ln>
        </p:spPr>
      </p:pic>
      <p:sp>
        <p:nvSpPr>
          <p:cNvPr id="201" name="CustomShape 6"/>
          <p:cNvSpPr/>
          <p:nvPr/>
        </p:nvSpPr>
        <p:spPr>
          <a:xfrm>
            <a:off x="5817960" y="2882880"/>
            <a:ext cx="3187800" cy="84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ff0000"/>
                </a:solidFill>
                <a:latin typeface="Arial"/>
                <a:ea typeface="Arial"/>
              </a:rPr>
              <a:t>Type your password and click Connect.</a:t>
            </a:r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348480" y="1200240"/>
            <a:ext cx="8337960" cy="3725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Kramden Institute uses a 4-step process to fix up, or </a:t>
            </a:r>
            <a:r>
              <a:rPr i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refurbish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, computers.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Triage: 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Install parts in a computer and test them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Cleaning: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 Remove stickers and dust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OS Load: 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Install the UberMix operating system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Final Test: 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Check everything one last time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By the end of class today you will have completely refurbished at least 5 computers, including your own!</a:t>
            </a:r>
            <a:endParaRPr/>
          </a:p>
        </p:txBody>
      </p:sp>
      <p:sp>
        <p:nvSpPr>
          <p:cNvPr id="203" name="TextShape 2"/>
          <p:cNvSpPr txBox="1"/>
          <p:nvPr/>
        </p:nvSpPr>
        <p:spPr>
          <a:xfrm>
            <a:off x="236160" y="325080"/>
            <a:ext cx="890748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600" strike="noStrike">
                <a:solidFill>
                  <a:srgbClr val="000000"/>
                </a:solidFill>
                <a:latin typeface="Calibri"/>
                <a:ea typeface="Calibri"/>
              </a:rPr>
              <a:t>Fixing up a Computer</a:t>
            </a:r>
            <a:endParaRPr/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348480" y="1200240"/>
            <a:ext cx="8337960" cy="3725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  <a:buFont typeface="Calibri"/>
              <a:buChar char="❏"/>
            </a:pP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Always unplug the computer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
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from the power outlet before 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
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working on it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Don’t touch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 anything inside 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
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the computer while it is 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
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plugged in or turned on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
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Follow the instructions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 provided for each step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05" name="TextShape 2"/>
          <p:cNvSpPr txBox="1"/>
          <p:nvPr/>
        </p:nvSpPr>
        <p:spPr>
          <a:xfrm>
            <a:off x="236160" y="325080"/>
            <a:ext cx="890748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600" strike="noStrike">
                <a:solidFill>
                  <a:srgbClr val="000000"/>
                </a:solidFill>
                <a:latin typeface="Calibri"/>
                <a:ea typeface="Calibri"/>
              </a:rPr>
              <a:t>Safety</a:t>
            </a:r>
            <a:endParaRPr/>
          </a:p>
        </p:txBody>
      </p:sp>
      <p:pic>
        <p:nvPicPr>
          <p:cNvPr id="206" name="Shape 234" descr=""/>
          <p:cNvPicPr/>
          <p:nvPr/>
        </p:nvPicPr>
        <p:blipFill>
          <a:blip r:embed="rId1"/>
          <a:stretch/>
        </p:blipFill>
        <p:spPr>
          <a:xfrm>
            <a:off x="6056280" y="1476360"/>
            <a:ext cx="2823480" cy="2456640"/>
          </a:xfrm>
          <a:prstGeom prst="rect">
            <a:avLst/>
          </a:prstGeom>
          <a:ln>
            <a:noFill/>
          </a:ln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348480" y="1200240"/>
            <a:ext cx="8489160" cy="3725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Find a problem? Use these steps to 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
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figure out what’s causing it and fix it!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Describe the problem clearly: 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When did it start? What changed before it happened?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Identify possible causes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Process of elimination: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 One by one, try solutions to possible causes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</a:rPr>
              <a:t>Test the Solution:</a:t>
            </a: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 Repeat steps 3 and 4 until fixed!</a:t>
            </a:r>
            <a:endParaRPr/>
          </a:p>
        </p:txBody>
      </p:sp>
      <p:sp>
        <p:nvSpPr>
          <p:cNvPr id="208" name="TextShape 2"/>
          <p:cNvSpPr txBox="1"/>
          <p:nvPr/>
        </p:nvSpPr>
        <p:spPr>
          <a:xfrm>
            <a:off x="236160" y="325080"/>
            <a:ext cx="890748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600" strike="noStrike">
                <a:solidFill>
                  <a:srgbClr val="000000"/>
                </a:solidFill>
                <a:latin typeface="Calibri"/>
                <a:ea typeface="Calibri"/>
              </a:rPr>
              <a:t>Troubleshooting</a:t>
            </a:r>
            <a:endParaRPr/>
          </a:p>
        </p:txBody>
      </p:sp>
      <p:pic>
        <p:nvPicPr>
          <p:cNvPr id="209" name="Shape 241" descr=""/>
          <p:cNvPicPr/>
          <p:nvPr/>
        </p:nvPicPr>
        <p:blipFill>
          <a:blip r:embed="rId1"/>
          <a:srcRect l="514000" t="0" r="521333" b="469668"/>
          <a:stretch/>
        </p:blipFill>
        <p:spPr>
          <a:xfrm>
            <a:off x="6703920" y="542880"/>
            <a:ext cx="1738800" cy="1652400"/>
          </a:xfrm>
          <a:prstGeom prst="rect">
            <a:avLst/>
          </a:prstGeom>
          <a:ln>
            <a:noFill/>
          </a:ln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348480" y="1200240"/>
            <a:ext cx="8337960" cy="3725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Troubleshooting is the most basic thing that a computer technician or engineer does.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Even the most experienced PC technician gets stumped. You learn through experience and get better and faster at troubleshooting.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Each time you solve a problem, think about the cause and solution so you remember it when it happens again.</a:t>
            </a:r>
            <a:endParaRPr/>
          </a:p>
        </p:txBody>
      </p:sp>
      <p:sp>
        <p:nvSpPr>
          <p:cNvPr id="211" name="TextShape 2"/>
          <p:cNvSpPr txBox="1"/>
          <p:nvPr/>
        </p:nvSpPr>
        <p:spPr>
          <a:xfrm>
            <a:off x="236160" y="325080"/>
            <a:ext cx="890748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600" strike="noStrike">
                <a:solidFill>
                  <a:srgbClr val="000000"/>
                </a:solidFill>
                <a:latin typeface="Calibri"/>
                <a:ea typeface="Calibri"/>
              </a:rPr>
              <a:t>Troubleshooting</a:t>
            </a:r>
            <a:endParaRPr/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77760" y="1277640"/>
            <a:ext cx="8976600" cy="641520"/>
          </a:xfrm>
          <a:prstGeom prst="chevron">
            <a:avLst>
              <a:gd name="adj" fmla="val 21600"/>
            </a:avLst>
          </a:prstGeom>
          <a:solidFill>
            <a:srgbClr val="f9cb9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2"/>
          <p:cNvSpPr/>
          <p:nvPr/>
        </p:nvSpPr>
        <p:spPr>
          <a:xfrm>
            <a:off x="184680" y="1277640"/>
            <a:ext cx="216720" cy="641520"/>
          </a:xfrm>
          <a:prstGeom prst="chevron">
            <a:avLst>
              <a:gd name="adj" fmla="val 21600"/>
            </a:avLst>
          </a:prstGeom>
          <a:solidFill>
            <a:srgbClr val="43434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3"/>
          <p:cNvSpPr/>
          <p:nvPr/>
        </p:nvSpPr>
        <p:spPr>
          <a:xfrm>
            <a:off x="77760" y="1277640"/>
            <a:ext cx="216720" cy="641520"/>
          </a:xfrm>
          <a:prstGeom prst="chevron">
            <a:avLst>
              <a:gd name="adj" fmla="val 21600"/>
            </a:avLst>
          </a:prstGeom>
          <a:solidFill>
            <a:srgbClr val="e6913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TextShape 4"/>
          <p:cNvSpPr txBox="1"/>
          <p:nvPr/>
        </p:nvSpPr>
        <p:spPr>
          <a:xfrm>
            <a:off x="457200" y="2464560"/>
            <a:ext cx="7817400" cy="19418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3000" strike="noStrike">
                <a:solidFill>
                  <a:srgbClr val="666666"/>
                </a:solidFill>
                <a:latin typeface="Calibri"/>
                <a:ea typeface="Calibri"/>
              </a:rPr>
              <a:t>Say cheese!</a:t>
            </a:r>
            <a:endParaRPr/>
          </a:p>
        </p:txBody>
      </p:sp>
      <p:sp>
        <p:nvSpPr>
          <p:cNvPr id="216" name="TextShape 5"/>
          <p:cNvSpPr txBox="1"/>
          <p:nvPr/>
        </p:nvSpPr>
        <p:spPr>
          <a:xfrm>
            <a:off x="503640" y="1076400"/>
            <a:ext cx="9111960" cy="1159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n-US" sz="4800" strike="noStrike">
                <a:solidFill>
                  <a:srgbClr val="000000"/>
                </a:solidFill>
                <a:latin typeface="Calibri"/>
                <a:ea typeface="Calibri"/>
              </a:rPr>
              <a:t>Class Photo with computers</a:t>
            </a:r>
            <a:endParaRPr/>
          </a:p>
        </p:txBody>
      </p:sp>
      <p:pic>
        <p:nvPicPr>
          <p:cNvPr id="217" name="Shape 258" descr=""/>
          <p:cNvPicPr/>
          <p:nvPr/>
        </p:nvPicPr>
        <p:blipFill>
          <a:blip r:embed="rId1"/>
          <a:stretch/>
        </p:blipFill>
        <p:spPr>
          <a:xfrm>
            <a:off x="3347280" y="1969200"/>
            <a:ext cx="2437560" cy="2437560"/>
          </a:xfrm>
          <a:prstGeom prst="rect">
            <a:avLst/>
          </a:prstGeom>
          <a:ln>
            <a:noFill/>
          </a:ln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77760" y="1277640"/>
            <a:ext cx="8976600" cy="641520"/>
          </a:xfrm>
          <a:prstGeom prst="chevron">
            <a:avLst>
              <a:gd name="adj" fmla="val 21600"/>
            </a:avLst>
          </a:prstGeom>
          <a:solidFill>
            <a:srgbClr val="f9cb9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2"/>
          <p:cNvSpPr/>
          <p:nvPr/>
        </p:nvSpPr>
        <p:spPr>
          <a:xfrm>
            <a:off x="184680" y="1277640"/>
            <a:ext cx="216720" cy="641520"/>
          </a:xfrm>
          <a:prstGeom prst="chevron">
            <a:avLst>
              <a:gd name="adj" fmla="val 21600"/>
            </a:avLst>
          </a:prstGeom>
          <a:solidFill>
            <a:srgbClr val="43434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3"/>
          <p:cNvSpPr/>
          <p:nvPr/>
        </p:nvSpPr>
        <p:spPr>
          <a:xfrm>
            <a:off x="77760" y="1277640"/>
            <a:ext cx="216720" cy="641520"/>
          </a:xfrm>
          <a:prstGeom prst="chevron">
            <a:avLst>
              <a:gd name="adj" fmla="val 21600"/>
            </a:avLst>
          </a:prstGeom>
          <a:solidFill>
            <a:srgbClr val="e6913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TextShape 4"/>
          <p:cNvSpPr txBox="1"/>
          <p:nvPr/>
        </p:nvSpPr>
        <p:spPr>
          <a:xfrm>
            <a:off x="457200" y="2464560"/>
            <a:ext cx="7817400" cy="19418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/>
            <a:endParaRPr/>
          </a:p>
        </p:txBody>
      </p:sp>
      <p:sp>
        <p:nvSpPr>
          <p:cNvPr id="222" name="TextShape 5"/>
          <p:cNvSpPr txBox="1"/>
          <p:nvPr/>
        </p:nvSpPr>
        <p:spPr>
          <a:xfrm>
            <a:off x="503640" y="1076400"/>
            <a:ext cx="9111960" cy="1159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n-US" sz="4800" strike="noStrike">
                <a:solidFill>
                  <a:srgbClr val="000000"/>
                </a:solidFill>
                <a:latin typeface="Calibri"/>
                <a:ea typeface="Calibri"/>
              </a:rPr>
              <a:t>Fill out the Survey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77760" y="1277640"/>
            <a:ext cx="8976600" cy="641520"/>
          </a:xfrm>
          <a:prstGeom prst="chevron">
            <a:avLst>
              <a:gd name="adj" fmla="val 21600"/>
            </a:avLst>
          </a:prstGeom>
          <a:solidFill>
            <a:srgbClr val="f9cb9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2"/>
          <p:cNvSpPr/>
          <p:nvPr/>
        </p:nvSpPr>
        <p:spPr>
          <a:xfrm>
            <a:off x="184680" y="1277640"/>
            <a:ext cx="216720" cy="641520"/>
          </a:xfrm>
          <a:prstGeom prst="chevron">
            <a:avLst>
              <a:gd name="adj" fmla="val 21600"/>
            </a:avLst>
          </a:prstGeom>
          <a:solidFill>
            <a:srgbClr val="43434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3"/>
          <p:cNvSpPr/>
          <p:nvPr/>
        </p:nvSpPr>
        <p:spPr>
          <a:xfrm>
            <a:off x="77760" y="1277640"/>
            <a:ext cx="216720" cy="641520"/>
          </a:xfrm>
          <a:prstGeom prst="chevron">
            <a:avLst>
              <a:gd name="adj" fmla="val 21600"/>
            </a:avLst>
          </a:prstGeom>
          <a:solidFill>
            <a:srgbClr val="e6913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TextShape 4"/>
          <p:cNvSpPr txBox="1"/>
          <p:nvPr/>
        </p:nvSpPr>
        <p:spPr>
          <a:xfrm>
            <a:off x="457200" y="2464560"/>
            <a:ext cx="7817400" cy="19418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3000" strike="noStrike">
                <a:solidFill>
                  <a:srgbClr val="666666"/>
                </a:solidFill>
                <a:latin typeface="Calibri"/>
                <a:ea typeface="Calibri"/>
              </a:rPr>
              <a:t>Say cheese!</a:t>
            </a:r>
            <a:endParaRPr/>
          </a:p>
        </p:txBody>
      </p:sp>
      <p:sp>
        <p:nvSpPr>
          <p:cNvPr id="125" name="TextShape 5"/>
          <p:cNvSpPr txBox="1"/>
          <p:nvPr/>
        </p:nvSpPr>
        <p:spPr>
          <a:xfrm>
            <a:off x="503640" y="1076400"/>
            <a:ext cx="9111960" cy="1159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n-US" sz="4800" strike="noStrike">
                <a:solidFill>
                  <a:srgbClr val="000000"/>
                </a:solidFill>
                <a:latin typeface="Calibri"/>
                <a:ea typeface="Calibri"/>
              </a:rPr>
              <a:t>Class Photo</a:t>
            </a:r>
            <a:endParaRPr/>
          </a:p>
        </p:txBody>
      </p:sp>
      <p:pic>
        <p:nvPicPr>
          <p:cNvPr id="126" name="Shape 63" descr=""/>
          <p:cNvPicPr/>
          <p:nvPr/>
        </p:nvPicPr>
        <p:blipFill>
          <a:blip r:embed="rId1"/>
          <a:stretch/>
        </p:blipFill>
        <p:spPr>
          <a:xfrm>
            <a:off x="3347280" y="1969200"/>
            <a:ext cx="2437560" cy="2437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77760" y="1277640"/>
            <a:ext cx="8976600" cy="641520"/>
          </a:xfrm>
          <a:prstGeom prst="chevron">
            <a:avLst>
              <a:gd name="adj" fmla="val 21600"/>
            </a:avLst>
          </a:prstGeom>
          <a:solidFill>
            <a:srgbClr val="f9cb9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2"/>
          <p:cNvSpPr/>
          <p:nvPr/>
        </p:nvSpPr>
        <p:spPr>
          <a:xfrm>
            <a:off x="184680" y="1277640"/>
            <a:ext cx="216720" cy="641520"/>
          </a:xfrm>
          <a:prstGeom prst="chevron">
            <a:avLst>
              <a:gd name="adj" fmla="val 21600"/>
            </a:avLst>
          </a:prstGeom>
          <a:solidFill>
            <a:srgbClr val="43434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3"/>
          <p:cNvSpPr/>
          <p:nvPr/>
        </p:nvSpPr>
        <p:spPr>
          <a:xfrm>
            <a:off x="77760" y="1277640"/>
            <a:ext cx="216720" cy="641520"/>
          </a:xfrm>
          <a:prstGeom prst="chevron">
            <a:avLst>
              <a:gd name="adj" fmla="val 21600"/>
            </a:avLst>
          </a:prstGeom>
          <a:solidFill>
            <a:srgbClr val="e6913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TextShape 4"/>
          <p:cNvSpPr txBox="1"/>
          <p:nvPr/>
        </p:nvSpPr>
        <p:spPr>
          <a:xfrm>
            <a:off x="457200" y="2464560"/>
            <a:ext cx="7817400" cy="19418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/>
            <a:endParaRPr/>
          </a:p>
        </p:txBody>
      </p:sp>
      <p:sp>
        <p:nvSpPr>
          <p:cNvPr id="227" name="TextShape 5"/>
          <p:cNvSpPr txBox="1"/>
          <p:nvPr/>
        </p:nvSpPr>
        <p:spPr>
          <a:xfrm>
            <a:off x="503640" y="1076400"/>
            <a:ext cx="9111960" cy="1159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n-US" sz="4800" strike="noStrike">
                <a:solidFill>
                  <a:srgbClr val="000000"/>
                </a:solidFill>
                <a:latin typeface="Calibri"/>
                <a:ea typeface="Calibri"/>
              </a:rPr>
              <a:t>Fill out the Equipment Receipt</a:t>
            </a:r>
            <a:endParaRPr/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77760" y="1277640"/>
            <a:ext cx="8976600" cy="641520"/>
          </a:xfrm>
          <a:prstGeom prst="chevron">
            <a:avLst>
              <a:gd name="adj" fmla="val 21600"/>
            </a:avLst>
          </a:prstGeom>
          <a:solidFill>
            <a:srgbClr val="f9cb9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2"/>
          <p:cNvSpPr/>
          <p:nvPr/>
        </p:nvSpPr>
        <p:spPr>
          <a:xfrm>
            <a:off x="184680" y="1277640"/>
            <a:ext cx="216720" cy="641520"/>
          </a:xfrm>
          <a:prstGeom prst="chevron">
            <a:avLst>
              <a:gd name="adj" fmla="val 21600"/>
            </a:avLst>
          </a:prstGeom>
          <a:solidFill>
            <a:srgbClr val="43434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3"/>
          <p:cNvSpPr/>
          <p:nvPr/>
        </p:nvSpPr>
        <p:spPr>
          <a:xfrm>
            <a:off x="77760" y="1277640"/>
            <a:ext cx="216720" cy="641520"/>
          </a:xfrm>
          <a:prstGeom prst="chevron">
            <a:avLst>
              <a:gd name="adj" fmla="val 21600"/>
            </a:avLst>
          </a:prstGeom>
          <a:solidFill>
            <a:srgbClr val="e6913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TextShape 4"/>
          <p:cNvSpPr txBox="1"/>
          <p:nvPr/>
        </p:nvSpPr>
        <p:spPr>
          <a:xfrm>
            <a:off x="457200" y="2464560"/>
            <a:ext cx="7817400" cy="19418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/>
            <a:endParaRPr/>
          </a:p>
        </p:txBody>
      </p:sp>
      <p:sp>
        <p:nvSpPr>
          <p:cNvPr id="232" name="TextShape 5"/>
          <p:cNvSpPr txBox="1"/>
          <p:nvPr/>
        </p:nvSpPr>
        <p:spPr>
          <a:xfrm>
            <a:off x="503640" y="1076400"/>
            <a:ext cx="8493840" cy="1159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n-US" sz="4800" strike="noStrike">
                <a:solidFill>
                  <a:srgbClr val="000000"/>
                </a:solidFill>
                <a:latin typeface="Calibri"/>
                <a:ea typeface="Calibri"/>
              </a:rPr>
              <a:t>Get your Handouts and Take-Home Form</a:t>
            </a:r>
            <a:endParaRPr/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77760" y="1277640"/>
            <a:ext cx="8976600" cy="641520"/>
          </a:xfrm>
          <a:prstGeom prst="chevron">
            <a:avLst>
              <a:gd name="adj" fmla="val 21600"/>
            </a:avLst>
          </a:prstGeom>
          <a:solidFill>
            <a:srgbClr val="f9cb9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2"/>
          <p:cNvSpPr/>
          <p:nvPr/>
        </p:nvSpPr>
        <p:spPr>
          <a:xfrm>
            <a:off x="184680" y="1277640"/>
            <a:ext cx="216720" cy="641520"/>
          </a:xfrm>
          <a:prstGeom prst="chevron">
            <a:avLst>
              <a:gd name="adj" fmla="val 21600"/>
            </a:avLst>
          </a:prstGeom>
          <a:solidFill>
            <a:srgbClr val="43434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3"/>
          <p:cNvSpPr/>
          <p:nvPr/>
        </p:nvSpPr>
        <p:spPr>
          <a:xfrm>
            <a:off x="77760" y="1277640"/>
            <a:ext cx="216720" cy="641520"/>
          </a:xfrm>
          <a:prstGeom prst="chevron">
            <a:avLst>
              <a:gd name="adj" fmla="val 21600"/>
            </a:avLst>
          </a:prstGeom>
          <a:solidFill>
            <a:srgbClr val="e6913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TextShape 4"/>
          <p:cNvSpPr txBox="1"/>
          <p:nvPr/>
        </p:nvSpPr>
        <p:spPr>
          <a:xfrm>
            <a:off x="457200" y="2599200"/>
            <a:ext cx="8402400" cy="24480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3000" strike="noStrike">
                <a:solidFill>
                  <a:srgbClr val="666666"/>
                </a:solidFill>
                <a:latin typeface="Calibri"/>
                <a:ea typeface="Calibri"/>
              </a:rPr>
              <a:t>Before you leave, make sure you have:</a:t>
            </a:r>
            <a:endParaRPr/>
          </a:p>
          <a:p>
            <a:pPr>
              <a:lnSpc>
                <a:spcPct val="100000"/>
              </a:lnSpc>
              <a:buFont typeface="Calibri"/>
              <a:buChar char="●"/>
            </a:pPr>
            <a:r>
              <a:rPr lang="en-US" sz="3000" strike="noStrike">
                <a:solidFill>
                  <a:srgbClr val="666666"/>
                </a:solidFill>
                <a:latin typeface="Calibri"/>
                <a:ea typeface="Calibri"/>
              </a:rPr>
              <a:t>Your computer</a:t>
            </a:r>
            <a:endParaRPr/>
          </a:p>
          <a:p>
            <a:pPr>
              <a:lnSpc>
                <a:spcPct val="100000"/>
              </a:lnSpc>
              <a:buFont typeface="Calibri"/>
              <a:buChar char="●"/>
            </a:pPr>
            <a:r>
              <a:rPr lang="en-US" sz="3000" strike="noStrike">
                <a:solidFill>
                  <a:srgbClr val="666666"/>
                </a:solidFill>
                <a:latin typeface="Calibri"/>
                <a:ea typeface="Calibri"/>
              </a:rPr>
              <a:t>Monitor and VGA cable</a:t>
            </a:r>
            <a:endParaRPr/>
          </a:p>
          <a:p>
            <a:pPr>
              <a:lnSpc>
                <a:spcPct val="100000"/>
              </a:lnSpc>
              <a:buFont typeface="Calibri"/>
              <a:buChar char="●"/>
            </a:pPr>
            <a:r>
              <a:rPr lang="en-US" sz="3000" strike="noStrike">
                <a:solidFill>
                  <a:srgbClr val="666666"/>
                </a:solidFill>
                <a:latin typeface="Calibri"/>
                <a:ea typeface="Calibri"/>
              </a:rPr>
              <a:t>Mouse, Keyboard, 2 power cables, Wifi adapter</a:t>
            </a:r>
            <a:endParaRPr/>
          </a:p>
          <a:p>
            <a:pPr>
              <a:lnSpc>
                <a:spcPct val="100000"/>
              </a:lnSpc>
              <a:buFont typeface="Calibri"/>
              <a:buChar char="●"/>
            </a:pPr>
            <a:r>
              <a:rPr lang="en-US" sz="3000" strike="noStrike">
                <a:solidFill>
                  <a:srgbClr val="666666"/>
                </a:solidFill>
                <a:latin typeface="Calibri"/>
                <a:ea typeface="Calibri"/>
              </a:rPr>
              <a:t>Class Handouts and Take-home form</a:t>
            </a:r>
            <a:endParaRPr/>
          </a:p>
          <a:p>
            <a:pPr>
              <a:lnSpc>
                <a:spcPct val="100000"/>
              </a:lnSpc>
            </a:pPr>
            <a:r>
              <a:rPr lang="en-US" sz="3000" strike="noStrike">
                <a:solidFill>
                  <a:srgbClr val="666666"/>
                </a:solidFill>
                <a:latin typeface="Calibri"/>
                <a:ea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37" name="TextShape 5"/>
          <p:cNvSpPr txBox="1"/>
          <p:nvPr/>
        </p:nvSpPr>
        <p:spPr>
          <a:xfrm>
            <a:off x="503640" y="1076400"/>
            <a:ext cx="8493840" cy="1159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n-US" sz="4800" strike="noStrike">
                <a:solidFill>
                  <a:srgbClr val="000000"/>
                </a:solidFill>
                <a:latin typeface="Calibri"/>
                <a:ea typeface="Calibri"/>
              </a:rPr>
              <a:t>Get your computer and all its parts!</a:t>
            </a:r>
            <a:endParaRPr/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503640" y="1076400"/>
            <a:ext cx="8426160" cy="1159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n-US" sz="4800" strike="noStrike">
                <a:solidFill>
                  <a:srgbClr val="000000"/>
                </a:solidFill>
                <a:latin typeface="Calibri"/>
                <a:ea typeface="Calibri"/>
              </a:rPr>
              <a:t>What’s the difference between a job and a career?</a:t>
            </a:r>
            <a:endParaRPr/>
          </a:p>
        </p:txBody>
      </p:sp>
      <p:sp>
        <p:nvSpPr>
          <p:cNvPr id="239" name="TextShape 2"/>
          <p:cNvSpPr txBox="1"/>
          <p:nvPr/>
        </p:nvSpPr>
        <p:spPr>
          <a:xfrm>
            <a:off x="457200" y="3054240"/>
            <a:ext cx="7992720" cy="1352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3000" strike="noStrike">
                <a:solidFill>
                  <a:srgbClr val="b45f06"/>
                </a:solidFill>
                <a:latin typeface="Calibri"/>
                <a:ea typeface="Calibri"/>
              </a:rPr>
              <a:t>Your job is your current employment.</a:t>
            </a:r>
            <a:endParaRPr/>
          </a:p>
          <a:p>
            <a:pPr>
              <a:lnSpc>
                <a:spcPct val="100000"/>
              </a:lnSpc>
            </a:pPr>
            <a:r>
              <a:rPr lang="en-US" sz="3000" strike="noStrike">
                <a:solidFill>
                  <a:srgbClr val="b45f06"/>
                </a:solidFill>
                <a:latin typeface="Calibri"/>
                <a:ea typeface="Calibri"/>
              </a:rPr>
              <a:t>Your career is the path of jobs you take in your lifetime.</a:t>
            </a:r>
            <a:endParaRPr/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348480" y="1200240"/>
            <a:ext cx="8337960" cy="3725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Kramden Institute uses a 4-step process to fix up, or </a:t>
            </a:r>
            <a:r>
              <a:rPr i="1" lang="en-US" sz="2400" strike="noStrike">
                <a:solidFill>
                  <a:srgbClr val="000000"/>
                </a:solidFill>
                <a:latin typeface="Calibri"/>
                <a:ea typeface="Calibri"/>
              </a:rPr>
              <a:t>refurbish</a:t>
            </a: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, computers.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en-US" sz="2400" strike="noStrike">
                <a:solidFill>
                  <a:srgbClr val="000000"/>
                </a:solidFill>
                <a:latin typeface="Calibri"/>
                <a:ea typeface="Calibri"/>
              </a:rPr>
              <a:t>Triage: </a:t>
            </a: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Install parts in a computer and test them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en-US" sz="2400" strike="noStrike">
                <a:solidFill>
                  <a:srgbClr val="000000"/>
                </a:solidFill>
                <a:latin typeface="Calibri"/>
                <a:ea typeface="Calibri"/>
              </a:rPr>
              <a:t>Cleaning:</a:t>
            </a: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 Remove stickers and dust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en-US" sz="2400" strike="noStrike">
                <a:solidFill>
                  <a:srgbClr val="000000"/>
                </a:solidFill>
                <a:latin typeface="Calibri"/>
                <a:ea typeface="Calibri"/>
              </a:rPr>
              <a:t>OS Load: </a:t>
            </a: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Install the UberMix operating system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en-US" sz="2400" strike="noStrike">
                <a:solidFill>
                  <a:srgbClr val="000000"/>
                </a:solidFill>
                <a:latin typeface="Calibri"/>
                <a:ea typeface="Calibri"/>
              </a:rPr>
              <a:t>Final Test: </a:t>
            </a: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Check everything one last time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Calibri"/>
                <a:ea typeface="Calibri"/>
              </a:rPr>
              <a:t>In class you have completely refurbished at least 5 computers, including your own! You used a technique called </a:t>
            </a:r>
            <a:r>
              <a:rPr b="1" lang="en-US" strike="noStrike">
                <a:solidFill>
                  <a:srgbClr val="000000"/>
                </a:solidFill>
                <a:latin typeface="Calibri"/>
                <a:ea typeface="Calibri"/>
              </a:rPr>
              <a:t>Troubleshooting</a:t>
            </a:r>
            <a:r>
              <a:rPr lang="en-US" strike="noStrike">
                <a:solidFill>
                  <a:srgbClr val="000000"/>
                </a:solidFill>
                <a:latin typeface="Calibri"/>
                <a:ea typeface="Calibri"/>
              </a:rPr>
              <a:t> to find solutions to hardware and software problems you ran into.</a:t>
            </a:r>
            <a:endParaRPr/>
          </a:p>
        </p:txBody>
      </p:sp>
      <p:sp>
        <p:nvSpPr>
          <p:cNvPr id="241" name="TextShape 2"/>
          <p:cNvSpPr txBox="1"/>
          <p:nvPr/>
        </p:nvSpPr>
        <p:spPr>
          <a:xfrm>
            <a:off x="236160" y="325080"/>
            <a:ext cx="890748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600" strike="noStrike">
                <a:solidFill>
                  <a:srgbClr val="000000"/>
                </a:solidFill>
                <a:latin typeface="Calibri"/>
                <a:ea typeface="Calibri"/>
              </a:rPr>
              <a:t>Fixing up a Computer: Kramden’s Steps</a:t>
            </a:r>
            <a:endParaRPr/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319" descr=""/>
          <p:cNvPicPr/>
          <p:nvPr/>
        </p:nvPicPr>
        <p:blipFill>
          <a:blip r:embed="rId1"/>
          <a:stretch/>
        </p:blipFill>
        <p:spPr>
          <a:xfrm>
            <a:off x="92520" y="3275640"/>
            <a:ext cx="369360" cy="369360"/>
          </a:xfrm>
          <a:prstGeom prst="rect">
            <a:avLst/>
          </a:prstGeom>
          <a:ln>
            <a:noFill/>
          </a:ln>
        </p:spPr>
      </p:pic>
      <p:sp>
        <p:nvSpPr>
          <p:cNvPr id="243" name="TextShape 1"/>
          <p:cNvSpPr txBox="1"/>
          <p:nvPr/>
        </p:nvSpPr>
        <p:spPr>
          <a:xfrm>
            <a:off x="236160" y="325080"/>
            <a:ext cx="890748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600" strike="noStrike">
                <a:solidFill>
                  <a:srgbClr val="000000"/>
                </a:solidFill>
                <a:latin typeface="Calibri"/>
                <a:ea typeface="Calibri"/>
              </a:rPr>
              <a:t>Troubleshooting</a:t>
            </a:r>
            <a:endParaRPr/>
          </a:p>
        </p:txBody>
      </p:sp>
      <p:sp>
        <p:nvSpPr>
          <p:cNvPr id="244" name="TextShape 2"/>
          <p:cNvSpPr txBox="1"/>
          <p:nvPr/>
        </p:nvSpPr>
        <p:spPr>
          <a:xfrm>
            <a:off x="348480" y="1200240"/>
            <a:ext cx="8489160" cy="3725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Calibri"/>
                <a:ea typeface="Calibri"/>
              </a:rPr>
              <a:t>You will run into problems when building or repairing a computer. </a:t>
            </a:r>
            <a:r>
              <a:rPr lang="en-US" strike="noStrike">
                <a:solidFill>
                  <a:srgbClr val="000000"/>
                </a:solidFill>
                <a:latin typeface="Calibri"/>
                <a:ea typeface="Calibri"/>
              </a:rPr>
              <a:t>
</a:t>
            </a:r>
            <a:r>
              <a:rPr lang="en-US" strike="noStrike">
                <a:solidFill>
                  <a:srgbClr val="000000"/>
                </a:solidFill>
                <a:latin typeface="Calibri"/>
                <a:ea typeface="Calibri"/>
              </a:rPr>
              <a:t>That’s OK! Computers are complex, so a lot can go wrong.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Calibri"/>
                <a:ea typeface="Calibri"/>
              </a:rPr>
              <a:t>Ran into a problem? Use these steps to figure out what’s causing it </a:t>
            </a:r>
            <a:r>
              <a:rPr lang="en-US" strike="noStrike">
                <a:solidFill>
                  <a:srgbClr val="000000"/>
                </a:solidFill>
                <a:latin typeface="Calibri"/>
                <a:ea typeface="Calibri"/>
              </a:rPr>
              <a:t>
</a:t>
            </a:r>
            <a:r>
              <a:rPr lang="en-US" strike="noStrike">
                <a:solidFill>
                  <a:srgbClr val="000000"/>
                </a:solidFill>
                <a:latin typeface="Calibri"/>
                <a:ea typeface="Calibri"/>
              </a:rPr>
              <a:t>and fix it!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en-US" strike="noStrike">
                <a:solidFill>
                  <a:srgbClr val="000000"/>
                </a:solidFill>
                <a:latin typeface="Calibri"/>
                <a:ea typeface="Calibri"/>
              </a:rPr>
              <a:t>Describe the problem clearly: </a:t>
            </a:r>
            <a:r>
              <a:rPr lang="en-US" strike="noStrike">
                <a:solidFill>
                  <a:srgbClr val="000000"/>
                </a:solidFill>
                <a:latin typeface="Calibri"/>
                <a:ea typeface="Calibri"/>
              </a:rPr>
              <a:t>When did it start? What changed before it happened?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en-US" strike="noStrike">
                <a:solidFill>
                  <a:srgbClr val="000000"/>
                </a:solidFill>
                <a:latin typeface="Calibri"/>
                <a:ea typeface="Calibri"/>
              </a:rPr>
              <a:t>Identify possible causes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en-US" strike="noStrike">
                <a:solidFill>
                  <a:srgbClr val="000000"/>
                </a:solidFill>
                <a:latin typeface="Calibri"/>
                <a:ea typeface="Calibri"/>
              </a:rPr>
              <a:t>Process of elimination:</a:t>
            </a:r>
            <a:r>
              <a:rPr lang="en-US" strike="noStrike">
                <a:solidFill>
                  <a:srgbClr val="000000"/>
                </a:solidFill>
                <a:latin typeface="Calibri"/>
                <a:ea typeface="Calibri"/>
              </a:rPr>
              <a:t> One by one, try solutions to possible causes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en-US" strike="noStrike">
                <a:solidFill>
                  <a:srgbClr val="000000"/>
                </a:solidFill>
                <a:latin typeface="Calibri"/>
                <a:ea typeface="Calibri"/>
              </a:rPr>
              <a:t>Test the solution:</a:t>
            </a:r>
            <a:r>
              <a:rPr lang="en-US" strike="noStrike">
                <a:solidFill>
                  <a:srgbClr val="000000"/>
                </a:solidFill>
                <a:latin typeface="Calibri"/>
                <a:ea typeface="Calibri"/>
              </a:rPr>
              <a:t> Repeat steps 3 and 4 until fixed!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Calibri"/>
                <a:ea typeface="Calibri"/>
              </a:rPr>
              <a:t>Each time you solve a problem, think about the cause and solution so you remember it when it happens again.</a:t>
            </a:r>
            <a:endParaRPr/>
          </a:p>
        </p:txBody>
      </p:sp>
      <p:pic>
        <p:nvPicPr>
          <p:cNvPr id="245" name="Shape 322" descr=""/>
          <p:cNvPicPr/>
          <p:nvPr/>
        </p:nvPicPr>
        <p:blipFill>
          <a:blip r:embed="rId2"/>
          <a:srcRect l="514000" t="0" r="521333" b="469668"/>
          <a:stretch/>
        </p:blipFill>
        <p:spPr>
          <a:xfrm>
            <a:off x="6703920" y="542880"/>
            <a:ext cx="1738800" cy="165240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348480" y="1200240"/>
            <a:ext cx="8337960" cy="3725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Cisco provided support to Kramden so you could take this class and get a computer for free. Cisco makes network hardware and software.</a:t>
            </a:r>
            <a:endParaRPr/>
          </a:p>
        </p:txBody>
      </p:sp>
      <p:sp>
        <p:nvSpPr>
          <p:cNvPr id="128" name="TextShape 2"/>
          <p:cNvSpPr txBox="1"/>
          <p:nvPr/>
        </p:nvSpPr>
        <p:spPr>
          <a:xfrm>
            <a:off x="236160" y="325080"/>
            <a:ext cx="890748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600" strike="noStrike">
                <a:solidFill>
                  <a:srgbClr val="000000"/>
                </a:solidFill>
                <a:latin typeface="Calibri"/>
                <a:ea typeface="Calibri"/>
              </a:rPr>
              <a:t>Funded by the Cisco Foundation</a:t>
            </a:r>
            <a:endParaRPr/>
          </a:p>
        </p:txBody>
      </p:sp>
      <p:pic>
        <p:nvPicPr>
          <p:cNvPr id="129" name="Shape 70" descr=""/>
          <p:cNvPicPr/>
          <p:nvPr/>
        </p:nvPicPr>
        <p:blipFill>
          <a:blip r:embed="rId1"/>
          <a:stretch/>
        </p:blipFill>
        <p:spPr>
          <a:xfrm>
            <a:off x="1154160" y="1734840"/>
            <a:ext cx="6835320" cy="1224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348480" y="1200240"/>
            <a:ext cx="8453160" cy="3725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Calibri"/>
                <a:ea typeface="Calibri"/>
              </a:rPr>
              <a:t>Today you’re going to use everything you’ve learned to fix up your own computer to take home!</a:t>
            </a:r>
            <a:endParaRPr/>
          </a:p>
        </p:txBody>
      </p:sp>
      <p:sp>
        <p:nvSpPr>
          <p:cNvPr id="131" name="TextShape 2"/>
          <p:cNvSpPr txBox="1"/>
          <p:nvPr/>
        </p:nvSpPr>
        <p:spPr>
          <a:xfrm>
            <a:off x="236160" y="325080"/>
            <a:ext cx="890748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600" strike="noStrike">
                <a:solidFill>
                  <a:srgbClr val="000000"/>
                </a:solidFill>
                <a:latin typeface="Calibri"/>
                <a:ea typeface="Calibri"/>
              </a:rPr>
              <a:t>This week: Build your own computer!</a:t>
            </a:r>
            <a:endParaRPr/>
          </a:p>
        </p:txBody>
      </p:sp>
      <p:pic>
        <p:nvPicPr>
          <p:cNvPr id="132" name="Shape 77" descr=""/>
          <p:cNvPicPr/>
          <p:nvPr/>
        </p:nvPicPr>
        <p:blipFill>
          <a:blip r:embed="rId1"/>
          <a:srcRect l="0" t="69679" r="0" b="0"/>
          <a:stretch/>
        </p:blipFill>
        <p:spPr>
          <a:xfrm>
            <a:off x="4131720" y="3981240"/>
            <a:ext cx="3534480" cy="1071360"/>
          </a:xfrm>
          <a:prstGeom prst="rect">
            <a:avLst/>
          </a:prstGeom>
          <a:ln>
            <a:noFill/>
          </a:ln>
        </p:spPr>
      </p:pic>
      <p:pic>
        <p:nvPicPr>
          <p:cNvPr id="133" name="Shape 78" descr=""/>
          <p:cNvPicPr/>
          <p:nvPr/>
        </p:nvPicPr>
        <p:blipFill>
          <a:blip r:embed="rId2"/>
          <a:stretch/>
        </p:blipFill>
        <p:spPr>
          <a:xfrm>
            <a:off x="1679760" y="2341440"/>
            <a:ext cx="2212560" cy="2386440"/>
          </a:xfrm>
          <a:prstGeom prst="rect">
            <a:avLst/>
          </a:prstGeom>
          <a:ln>
            <a:noFill/>
          </a:ln>
        </p:spPr>
      </p:pic>
      <p:pic>
        <p:nvPicPr>
          <p:cNvPr id="134" name="Shape 79" descr=""/>
          <p:cNvPicPr/>
          <p:nvPr/>
        </p:nvPicPr>
        <p:blipFill>
          <a:blip r:embed="rId3"/>
          <a:srcRect l="1133" t="14933" r="1622" b="27917"/>
          <a:stretch/>
        </p:blipFill>
        <p:spPr>
          <a:xfrm>
            <a:off x="4537080" y="2380320"/>
            <a:ext cx="2723760" cy="1600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348480" y="1200240"/>
            <a:ext cx="8453160" cy="3725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3000" strike="noStrike">
                <a:solidFill>
                  <a:srgbClr val="000000"/>
                </a:solidFill>
                <a:latin typeface="Calibri"/>
                <a:ea typeface="Calibri"/>
              </a:rPr>
              <a:t>We covered four big topics in class: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b="1" lang="en-US" sz="2800" strike="noStrike">
                <a:solidFill>
                  <a:srgbClr val="000000"/>
                </a:solidFill>
                <a:latin typeface="Calibri"/>
                <a:ea typeface="Calibri"/>
              </a:rPr>
              <a:t>Hardware Components:</a:t>
            </a:r>
            <a:r>
              <a:rPr lang="en-US" sz="2800" strike="noStrike">
                <a:solidFill>
                  <a:srgbClr val="000000"/>
                </a:solidFill>
                <a:latin typeface="Calibri"/>
                <a:ea typeface="Calibri"/>
              </a:rPr>
              <a:t> The parts inside the computer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b="1" lang="en-US" sz="2800" strike="noStrike">
                <a:solidFill>
                  <a:srgbClr val="000000"/>
                </a:solidFill>
                <a:latin typeface="Calibri"/>
                <a:ea typeface="Calibri"/>
              </a:rPr>
              <a:t>Peripherals and Connections:</a:t>
            </a:r>
            <a:r>
              <a:rPr lang="en-US" sz="2800" strike="noStrike">
                <a:solidFill>
                  <a:srgbClr val="000000"/>
                </a:solidFill>
                <a:latin typeface="Calibri"/>
                <a:ea typeface="Calibri"/>
              </a:rPr>
              <a:t> Connecting input and output devices to a computer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b="1" lang="en-US" sz="2800" strike="noStrike">
                <a:solidFill>
                  <a:srgbClr val="000000"/>
                </a:solidFill>
                <a:latin typeface="Calibri"/>
                <a:ea typeface="Calibri"/>
              </a:rPr>
              <a:t>Software:</a:t>
            </a:r>
            <a:r>
              <a:rPr lang="en-US" sz="2800" strike="noStrike">
                <a:solidFill>
                  <a:srgbClr val="000000"/>
                </a:solidFill>
                <a:latin typeface="Calibri"/>
                <a:ea typeface="Calibri"/>
              </a:rPr>
              <a:t> The operating system (OS) and programs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b="1" lang="en-US" sz="2800" strike="noStrike">
                <a:solidFill>
                  <a:srgbClr val="000000"/>
                </a:solidFill>
                <a:latin typeface="Calibri"/>
                <a:ea typeface="Calibri"/>
              </a:rPr>
              <a:t>Networks:</a:t>
            </a:r>
            <a:r>
              <a:rPr lang="en-US" sz="2800" strike="noStrike">
                <a:solidFill>
                  <a:srgbClr val="000000"/>
                </a:solidFill>
                <a:latin typeface="Calibri"/>
                <a:ea typeface="Calibri"/>
              </a:rPr>
              <a:t> Computers connected to each other and the Internet</a:t>
            </a:r>
            <a:endParaRPr/>
          </a:p>
        </p:txBody>
      </p:sp>
      <p:sp>
        <p:nvSpPr>
          <p:cNvPr id="136" name="TextShape 2"/>
          <p:cNvSpPr txBox="1"/>
          <p:nvPr/>
        </p:nvSpPr>
        <p:spPr>
          <a:xfrm>
            <a:off x="236160" y="325080"/>
            <a:ext cx="890748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600" strike="noStrike">
                <a:solidFill>
                  <a:srgbClr val="000000"/>
                </a:solidFill>
                <a:latin typeface="Calibri"/>
                <a:ea typeface="Calibri"/>
              </a:rPr>
              <a:t>Let’s review what you learned!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77760" y="1277640"/>
            <a:ext cx="8976600" cy="641520"/>
          </a:xfrm>
          <a:prstGeom prst="chevron">
            <a:avLst>
              <a:gd name="adj" fmla="val 21600"/>
            </a:avLst>
          </a:prstGeom>
          <a:solidFill>
            <a:srgbClr val="f9cb9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2"/>
          <p:cNvSpPr/>
          <p:nvPr/>
        </p:nvSpPr>
        <p:spPr>
          <a:xfrm>
            <a:off x="184680" y="1277640"/>
            <a:ext cx="216720" cy="641520"/>
          </a:xfrm>
          <a:prstGeom prst="chevron">
            <a:avLst>
              <a:gd name="adj" fmla="val 21600"/>
            </a:avLst>
          </a:prstGeom>
          <a:solidFill>
            <a:srgbClr val="43434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3"/>
          <p:cNvSpPr/>
          <p:nvPr/>
        </p:nvSpPr>
        <p:spPr>
          <a:xfrm>
            <a:off x="77760" y="1277640"/>
            <a:ext cx="216720" cy="641520"/>
          </a:xfrm>
          <a:prstGeom prst="chevron">
            <a:avLst>
              <a:gd name="adj" fmla="val 21600"/>
            </a:avLst>
          </a:prstGeom>
          <a:solidFill>
            <a:srgbClr val="e6913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TextShape 4"/>
          <p:cNvSpPr txBox="1"/>
          <p:nvPr/>
        </p:nvSpPr>
        <p:spPr>
          <a:xfrm>
            <a:off x="503640" y="1076400"/>
            <a:ext cx="8426160" cy="1159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n-US" sz="4800" strike="noStrike">
                <a:solidFill>
                  <a:srgbClr val="000000"/>
                </a:solidFill>
                <a:latin typeface="Calibri"/>
                <a:ea typeface="Calibri"/>
              </a:rPr>
              <a:t>We’re going to play a quiz game</a:t>
            </a:r>
            <a:endParaRPr/>
          </a:p>
        </p:txBody>
      </p:sp>
      <p:sp>
        <p:nvSpPr>
          <p:cNvPr id="141" name="TextShape 5"/>
          <p:cNvSpPr txBox="1"/>
          <p:nvPr/>
        </p:nvSpPr>
        <p:spPr>
          <a:xfrm>
            <a:off x="457200" y="2497320"/>
            <a:ext cx="7992720" cy="995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3000" strike="noStrike">
                <a:solidFill>
                  <a:srgbClr val="666666"/>
                </a:solidFill>
                <a:latin typeface="Calibri"/>
                <a:ea typeface="Calibri"/>
              </a:rPr>
              <a:t>On your smartphone or one of our laptops, go to </a:t>
            </a:r>
            <a:endParaRPr/>
          </a:p>
          <a:p>
            <a:pPr>
              <a:lnSpc>
                <a:spcPct val="100000"/>
              </a:lnSpc>
            </a:pPr>
            <a:r>
              <a:rPr lang="en-US" sz="3000" strike="noStrike">
                <a:solidFill>
                  <a:srgbClr val="666666"/>
                </a:solidFill>
                <a:latin typeface="Calibri"/>
                <a:ea typeface="Calibri"/>
              </a:rPr>
              <a:t>the website </a:t>
            </a:r>
            <a:r>
              <a:rPr b="1" lang="en-US" sz="3000" strike="noStrike">
                <a:solidFill>
                  <a:srgbClr val="666666"/>
                </a:solidFill>
                <a:latin typeface="Calibri"/>
                <a:ea typeface="Calibri"/>
              </a:rPr>
              <a:t>kahoot.it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457200" y="2616480"/>
            <a:ext cx="7817400" cy="1790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3000" strike="noStrike">
                <a:solidFill>
                  <a:srgbClr val="666666"/>
                </a:solidFill>
                <a:latin typeface="Calibri"/>
                <a:ea typeface="Calibri"/>
              </a:rPr>
              <a:t>Let’s take a quick break and then head into the workshop area to refurbish more computers, load the Ubermix OS, and test them.</a:t>
            </a:r>
            <a:endParaRPr/>
          </a:p>
        </p:txBody>
      </p:sp>
      <p:sp>
        <p:nvSpPr>
          <p:cNvPr id="143" name="TextShape 2"/>
          <p:cNvSpPr txBox="1"/>
          <p:nvPr/>
        </p:nvSpPr>
        <p:spPr>
          <a:xfrm>
            <a:off x="503640" y="1076400"/>
            <a:ext cx="9111960" cy="1159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n-US" sz="4800" strike="noStrike">
                <a:solidFill>
                  <a:srgbClr val="000000"/>
                </a:solidFill>
                <a:latin typeface="Calibri"/>
                <a:ea typeface="Calibri"/>
              </a:rPr>
              <a:t>Workshop:</a:t>
            </a:r>
            <a:r>
              <a:rPr b="1" lang="en-US" sz="4800" strike="noStrike">
                <a:solidFill>
                  <a:srgbClr val="000000"/>
                </a:solidFill>
                <a:latin typeface="Calibri"/>
                <a:ea typeface="Calibri"/>
              </a:rPr>
              <a:t>
</a:t>
            </a:r>
            <a:r>
              <a:rPr b="1" lang="en-US" sz="4800" strike="noStrike">
                <a:solidFill>
                  <a:srgbClr val="000000"/>
                </a:solidFill>
                <a:latin typeface="Calibri"/>
                <a:ea typeface="Calibri"/>
              </a:rPr>
              <a:t>Triage, OS Load, and Final Test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348480" y="1200240"/>
            <a:ext cx="8337960" cy="3725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Computers are </a:t>
            </a:r>
            <a:r>
              <a:rPr b="1" i="1" lang="en-US" sz="2400" strike="noStrike">
                <a:solidFill>
                  <a:srgbClr val="000000"/>
                </a:solidFill>
                <a:latin typeface="Calibri"/>
                <a:ea typeface="Calibri"/>
              </a:rPr>
              <a:t>digital devices</a:t>
            </a: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 that use </a:t>
            </a:r>
            <a:r>
              <a:rPr b="1" i="1" lang="en-US" sz="2400" strike="noStrike">
                <a:solidFill>
                  <a:srgbClr val="000000"/>
                </a:solidFill>
                <a:latin typeface="Calibri"/>
                <a:ea typeface="Calibri"/>
              </a:rPr>
              <a:t>electronic components</a:t>
            </a: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 to do calculations.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b="1" i="1" lang="en-US" sz="2400" strike="noStrike">
                <a:solidFill>
                  <a:srgbClr val="000000"/>
                </a:solidFill>
                <a:latin typeface="Calibri"/>
                <a:ea typeface="Calibri"/>
              </a:rPr>
              <a:t>Computers are all around us</a:t>
            </a: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 and come in many shapes and sizes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b="1" i="1" lang="en-US" sz="2400" strike="noStrike">
                <a:solidFill>
                  <a:srgbClr val="000000"/>
                </a:solidFill>
                <a:latin typeface="Calibri"/>
                <a:ea typeface="Calibri"/>
              </a:rPr>
              <a:t>Components</a:t>
            </a: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 are the parts inside a computer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Every component needs a </a:t>
            </a:r>
            <a:r>
              <a:rPr b="1" i="1" lang="en-US" sz="2400" strike="noStrike">
                <a:solidFill>
                  <a:srgbClr val="000000"/>
                </a:solidFill>
                <a:latin typeface="Calibri"/>
                <a:ea typeface="Calibri"/>
              </a:rPr>
              <a:t>power</a:t>
            </a: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 connection to turn on and a </a:t>
            </a:r>
            <a:r>
              <a:rPr b="1" i="1" lang="en-US" sz="2400" strike="noStrike">
                <a:solidFill>
                  <a:srgbClr val="000000"/>
                </a:solidFill>
                <a:latin typeface="Calibri"/>
                <a:ea typeface="Calibri"/>
              </a:rPr>
              <a:t>data</a:t>
            </a: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 connections to talk to the other parts</a:t>
            </a:r>
            <a:endParaRPr/>
          </a:p>
          <a:p>
            <a:pPr>
              <a:lnSpc>
                <a:spcPct val="100000"/>
              </a:lnSpc>
              <a:buFont typeface="Calibri"/>
              <a:buChar char="❏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Old computers and parts can often be </a:t>
            </a:r>
            <a:r>
              <a:rPr b="1" i="1" lang="en-US" sz="2400" strike="noStrike">
                <a:solidFill>
                  <a:srgbClr val="000000"/>
                </a:solidFill>
                <a:latin typeface="Calibri"/>
                <a:ea typeface="Calibri"/>
              </a:rPr>
              <a:t>refurbished or reused</a:t>
            </a: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. Otherwise they should be </a:t>
            </a:r>
            <a:r>
              <a:rPr b="1" i="1" lang="en-US" sz="2400" strike="noStrike">
                <a:solidFill>
                  <a:srgbClr val="000000"/>
                </a:solidFill>
                <a:latin typeface="Calibri"/>
                <a:ea typeface="Calibri"/>
              </a:rPr>
              <a:t>recycled</a:t>
            </a:r>
            <a:r>
              <a:rPr lang="en-US" sz="2400" strike="noStrike">
                <a:solidFill>
                  <a:srgbClr val="000000"/>
                </a:solidFill>
                <a:latin typeface="Calibri"/>
                <a:ea typeface="Calibri"/>
              </a:rPr>
              <a:t>, not thrown away.</a:t>
            </a:r>
            <a:endParaRPr/>
          </a:p>
        </p:txBody>
      </p:sp>
      <p:sp>
        <p:nvSpPr>
          <p:cNvPr id="145" name="TextShape 2"/>
          <p:cNvSpPr txBox="1"/>
          <p:nvPr/>
        </p:nvSpPr>
        <p:spPr>
          <a:xfrm>
            <a:off x="236160" y="325080"/>
            <a:ext cx="890748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3600" strike="noStrike">
                <a:solidFill>
                  <a:srgbClr val="000000"/>
                </a:solidFill>
                <a:latin typeface="Calibri"/>
                <a:ea typeface="Calibri"/>
              </a:rPr>
              <a:t>Hardware: Inside the Computer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